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 id="2147483668" r:id="rId6"/>
    <p:sldMasterId id="2147483670" r:id="rId7"/>
    <p:sldMasterId id="2147483672" r:id="rId8"/>
    <p:sldMasterId id="2147483674" r:id="rId9"/>
  </p:sldMasterIdLst>
  <p:notesMasterIdLst>
    <p:notesMasterId r:id="rId30"/>
  </p:notesMasterIdLst>
  <p:sldIdLst>
    <p:sldId id="279" r:id="rId10"/>
    <p:sldId id="280" r:id="rId11"/>
    <p:sldId id="281" r:id="rId12"/>
    <p:sldId id="282" r:id="rId13"/>
    <p:sldId id="283" r:id="rId14"/>
    <p:sldId id="284" r:id="rId15"/>
    <p:sldId id="285" r:id="rId16"/>
    <p:sldId id="286"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29"/>
    <p:restoredTop sz="94690"/>
  </p:normalViewPr>
  <p:slideViewPr>
    <p:cSldViewPr snapToGrid="0">
      <p:cViewPr varScale="1">
        <p:scale>
          <a:sx n="69" d="100"/>
          <a:sy n="69" d="100"/>
        </p:scale>
        <p:origin x="350" y="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6E293-B868-4E94-84D8-369C4EBA3DED}" type="datetimeFigureOut">
              <a:rPr lang="it-IT" smtClean="0"/>
              <a:t>09/09/2020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37E11-F3AD-4457-B2CD-0164C06487C7}" type="slidenum">
              <a:rPr lang="it-IT" smtClean="0"/>
              <a:t>‹N›</a:t>
            </a:fld>
            <a:endParaRPr lang="it-IT"/>
          </a:p>
        </p:txBody>
      </p:sp>
    </p:spTree>
    <p:extLst>
      <p:ext uri="{BB962C8B-B14F-4D97-AF65-F5344CB8AC3E}">
        <p14:creationId xmlns:p14="http://schemas.microsoft.com/office/powerpoint/2010/main" val="399077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058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472484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77020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91483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565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2749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strike="noStrike" baseline="0" dirty="0">
              <a:effectLst/>
            </a:endParaRPr>
          </a:p>
          <a:p>
            <a:endParaRPr lang="en-US" u="none" strike="noStrike" dirty="0">
              <a:effectLst/>
            </a:endParaRPr>
          </a:p>
        </p:txBody>
      </p:sp>
      <p:sp>
        <p:nvSpPr>
          <p:cNvPr id="4" name="Date Placeholder 3"/>
          <p:cNvSpPr>
            <a:spLocks noGrp="1"/>
          </p:cNvSpPr>
          <p:nvPr>
            <p:ph type="dt" idx="10"/>
          </p:nvPr>
        </p:nvSpPr>
        <p:spPr/>
        <p:txBody>
          <a:bodyPr/>
          <a:lstStyle/>
          <a:p>
            <a:r>
              <a:rPr lang="en-US" dirty="0">
                <a:solidFill>
                  <a:prstClr val="black"/>
                </a:solidFill>
              </a:rPr>
              <a:t>09/2018</a:t>
            </a:r>
          </a:p>
        </p:txBody>
      </p:sp>
    </p:spTree>
    <p:extLst>
      <p:ext uri="{BB962C8B-B14F-4D97-AF65-F5344CB8AC3E}">
        <p14:creationId xmlns:p14="http://schemas.microsoft.com/office/powerpoint/2010/main" val="3466926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strike="noStrike" baseline="0" dirty="0">
              <a:effectLst/>
            </a:endParaRPr>
          </a:p>
        </p:txBody>
      </p:sp>
      <p:sp>
        <p:nvSpPr>
          <p:cNvPr id="4" name="Date Placeholder 3"/>
          <p:cNvSpPr>
            <a:spLocks noGrp="1"/>
          </p:cNvSpPr>
          <p:nvPr>
            <p:ph type="dt" idx="10"/>
          </p:nvPr>
        </p:nvSpPr>
        <p:spPr/>
        <p:txBody>
          <a:bodyPr/>
          <a:lstStyle/>
          <a:p>
            <a:r>
              <a:rPr lang="en-US" dirty="0">
                <a:solidFill>
                  <a:prstClr val="black"/>
                </a:solidFill>
              </a:rPr>
              <a:t>09/2018</a:t>
            </a:r>
          </a:p>
        </p:txBody>
      </p:sp>
    </p:spTree>
    <p:extLst>
      <p:ext uri="{BB962C8B-B14F-4D97-AF65-F5344CB8AC3E}">
        <p14:creationId xmlns:p14="http://schemas.microsoft.com/office/powerpoint/2010/main" val="148722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11</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5986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12</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82342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15</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38778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EEA033CE-42BD-48B0-899B-D9D2A3E08DBF}" type="slidenum">
              <a:rPr lang="en-US" smtClean="0">
                <a:solidFill>
                  <a:prstClr val="black"/>
                </a:solidFill>
              </a:rPr>
              <a:pPr/>
              <a:t>16</a:t>
            </a:fld>
            <a:endParaRPr lang="en-US" dirty="0">
              <a:solidFill>
                <a:prstClr val="black"/>
              </a:solidFill>
            </a:endParaRPr>
          </a:p>
        </p:txBody>
      </p:sp>
      <p:sp>
        <p:nvSpPr>
          <p:cNvPr id="5" name="Date Placeholder 4"/>
          <p:cNvSpPr>
            <a:spLocks noGrp="1"/>
          </p:cNvSpPr>
          <p:nvPr>
            <p:ph type="dt" idx="11"/>
          </p:nvPr>
        </p:nvSpPr>
        <p:spPr/>
        <p:txBody>
          <a:bodyPr/>
          <a:lstStyle/>
          <a:p>
            <a:r>
              <a:rPr lang="en-US" dirty="0">
                <a:solidFill>
                  <a:prstClr val="black"/>
                </a:solidFill>
              </a:rPr>
              <a:t>09/2018</a:t>
            </a:r>
          </a:p>
        </p:txBody>
      </p:sp>
      <p:sp>
        <p:nvSpPr>
          <p:cNvPr id="6" name="Header Placeholder 5"/>
          <p:cNvSpPr>
            <a:spLocks noGrp="1"/>
          </p:cNvSpPr>
          <p:nvPr>
            <p:ph type="hd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995413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Freeform 11"/>
          <p:cNvSpPr>
            <a:spLocks/>
          </p:cNvSpPr>
          <p:nvPr userDrawn="1"/>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gradFill flip="none" rotWithShape="1">
            <a:gsLst>
              <a:gs pos="77900">
                <a:srgbClr val="CC0000"/>
              </a:gs>
              <a:gs pos="0">
                <a:schemeClr val="tx1"/>
              </a:gs>
              <a:gs pos="50000">
                <a:schemeClr val="tx1"/>
              </a:gs>
              <a:gs pos="100000">
                <a:srgbClr val="CC0000"/>
              </a:gs>
            </a:gsLst>
            <a:lin ang="10800000" scaled="1"/>
            <a:tileRect/>
          </a:gradFill>
          <a:ln w="9525" cap="flat" cmpd="sng" algn="ctr">
            <a:noFill/>
            <a:prstDash val="solid"/>
            <a:round/>
            <a:headEnd type="none" w="med" len="med"/>
            <a:tailEnd type="none" w="med" len="med"/>
          </a:ln>
          <a:effectLst>
            <a:outerShdw blurRad="50800" dist="44450" dir="16200000" algn="ctr" rotWithShape="0">
              <a:srgbClr val="76777B">
                <a:alpha val="35000"/>
              </a:srgbClr>
            </a:outerShdw>
          </a:effectLst>
        </p:spPr>
        <p:txBody>
          <a:bodyPr vert="horz" wrap="square" lIns="91440" tIns="45720" rIns="91440" bIns="45720" anchor="t" compatLnSpc="1"/>
          <a:lstStyle/>
          <a:p>
            <a:endParaRPr lang="en-US" dirty="0">
              <a:solidFill>
                <a:prstClr val="white"/>
              </a:solidFill>
            </a:endParaRPr>
          </a:p>
        </p:txBody>
      </p:sp>
      <p:sp>
        <p:nvSpPr>
          <p:cNvPr id="27" name="Slide Number Placeholder 26"/>
          <p:cNvSpPr>
            <a:spLocks noGrp="1"/>
          </p:cNvSpPr>
          <p:nvPr>
            <p:ph type="sldNum" sz="quarter" idx="12"/>
          </p:nvPr>
        </p:nvSpPr>
        <p:spPr>
          <a:xfrm>
            <a:off x="10871200" y="6422065"/>
            <a:ext cx="1016000" cy="365125"/>
          </a:xfrm>
          <a:prstGeom prst="rect">
            <a:avLst/>
          </a:prstGeom>
        </p:spPr>
        <p:txBody>
          <a:bodyPr/>
          <a:lstStyle/>
          <a:p>
            <a:fld id="{401CF334-2D5C-4859-84A6-CA7E6E43FAEB}" type="slidenum">
              <a:rPr lang="en-US">
                <a:solidFill>
                  <a:prstClr val="white"/>
                </a:solidFill>
              </a:rPr>
              <a:pPr/>
              <a:t>‹N›</a:t>
            </a:fld>
            <a:endParaRPr lang="en-US" dirty="0">
              <a:solidFill>
                <a:prstClr val="white"/>
              </a:solidFill>
            </a:endParaRPr>
          </a:p>
        </p:txBody>
      </p:sp>
      <p:sp>
        <p:nvSpPr>
          <p:cNvPr id="17" name="Subtitle 16"/>
          <p:cNvSpPr>
            <a:spLocks noGrp="1"/>
          </p:cNvSpPr>
          <p:nvPr>
            <p:ph type="subTitle" idx="1"/>
          </p:nvPr>
        </p:nvSpPr>
        <p:spPr>
          <a:xfrm>
            <a:off x="1066800" y="4452661"/>
            <a:ext cx="9349232" cy="1186139"/>
          </a:xfrm>
        </p:spPr>
        <p:txBody>
          <a:bodyPr tIns="0" rIns="45720" bIns="0" anchor="t">
            <a:normAutofit/>
          </a:bodyPr>
          <a:lstStyle>
            <a:lvl1pPr marL="0" indent="0" algn="l">
              <a:buNone/>
              <a:defRPr sz="2800">
                <a:solidFill>
                  <a:schemeClr val="bg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9" name="Title 8"/>
          <p:cNvSpPr>
            <a:spLocks noGrp="1"/>
          </p:cNvSpPr>
          <p:nvPr>
            <p:ph type="ctrTitle"/>
          </p:nvPr>
        </p:nvSpPr>
        <p:spPr>
          <a:xfrm>
            <a:off x="1066800" y="2144333"/>
            <a:ext cx="9349232" cy="2301240"/>
          </a:xfrm>
        </p:spPr>
        <p:txBody>
          <a:bodyPr rIns="45720" anchor="b">
            <a:normAutofit/>
          </a:bodyPr>
          <a:lstStyle>
            <a:lvl1pPr algn="l">
              <a:defRPr lang="en-US" sz="4800" b="1" cap="none" spc="0" baseline="0" dirty="0">
                <a:ln>
                  <a:noFill/>
                </a:ln>
                <a:solidFill>
                  <a:schemeClr val="bg1"/>
                </a:solidFill>
                <a:effectLst/>
              </a:defRPr>
            </a:lvl1pPr>
          </a:lstStyle>
          <a:p>
            <a:r>
              <a:rPr kumimoji="0" lang="en-US" dirty="0"/>
              <a:t>Click to edit Master title style</a:t>
            </a:r>
          </a:p>
        </p:txBody>
      </p:sp>
      <p:sp>
        <p:nvSpPr>
          <p:cNvPr id="13" name="Freeform 12"/>
          <p:cNvSpPr>
            <a:spLocks/>
          </p:cNvSpPr>
          <p:nvPr userDrawn="1"/>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gradFill>
            <a:gsLst>
              <a:gs pos="77900">
                <a:srgbClr val="CC0000"/>
              </a:gs>
              <a:gs pos="0">
                <a:schemeClr val="tx1"/>
              </a:gs>
              <a:gs pos="50000">
                <a:schemeClr val="tx1"/>
              </a:gs>
              <a:gs pos="100000">
                <a:srgbClr val="CC0000"/>
              </a:gs>
            </a:gsLst>
            <a:lin ang="16200000" scaled="1"/>
          </a:gradFill>
          <a:ln w="9525" cap="flat" cmpd="sng" algn="ctr">
            <a:noFill/>
            <a:prstDash val="solid"/>
            <a:round/>
            <a:headEnd type="none" w="med" len="med"/>
            <a:tailEnd type="none" w="med" len="med"/>
          </a:ln>
          <a:effectLst>
            <a:outerShdw blurRad="50800" dist="50800" dir="10800000" algn="ctr" rotWithShape="0">
              <a:srgbClr val="76777B">
                <a:alpha val="45000"/>
              </a:srgbClr>
            </a:outerShdw>
          </a:effectLst>
        </p:spPr>
        <p:txBody>
          <a:bodyPr vert="horz" wrap="square" lIns="91440" tIns="45720" rIns="91440" bIns="45720" anchor="t" compatLnSpc="1"/>
          <a:lstStyle/>
          <a:p>
            <a:endParaRPr lang="en-US" dirty="0">
              <a:solidFill>
                <a:srgbClr val="FFC000"/>
              </a:solidFill>
            </a:endParaRPr>
          </a:p>
        </p:txBody>
      </p:sp>
      <p:sp>
        <p:nvSpPr>
          <p:cNvPr id="4" name="Round Diagonal Corner Rectangle 3"/>
          <p:cNvSpPr/>
          <p:nvPr userDrawn="1"/>
        </p:nvSpPr>
        <p:spPr>
          <a:xfrm>
            <a:off x="863600" y="190648"/>
            <a:ext cx="10426700" cy="1257300"/>
          </a:xfrm>
          <a:prstGeom prst="round2DiagRect">
            <a:avLst/>
          </a:prstGeom>
          <a:solidFill>
            <a:srgbClr val="CC0000"/>
          </a:solidFill>
          <a:ln>
            <a:solidFill>
              <a:srgbClr val="CC0000"/>
            </a:solidFill>
          </a:ln>
          <a:effectLst>
            <a:glow rad="101600">
              <a:srgbClr val="76777B">
                <a:alpha val="60000"/>
              </a:srgb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0" y="362098"/>
            <a:ext cx="7178839" cy="914400"/>
          </a:xfrm>
          <a:prstGeom prst="rect">
            <a:avLst/>
          </a:prstGeom>
        </p:spPr>
      </p:pic>
    </p:spTree>
    <p:extLst>
      <p:ext uri="{BB962C8B-B14F-4D97-AF65-F5344CB8AC3E}">
        <p14:creationId xmlns:p14="http://schemas.microsoft.com/office/powerpoint/2010/main" val="228445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Tree>
    <p:extLst>
      <p:ext uri="{BB962C8B-B14F-4D97-AF65-F5344CB8AC3E}">
        <p14:creationId xmlns:p14="http://schemas.microsoft.com/office/powerpoint/2010/main" val="31166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lvl1pPr algn="l">
              <a:defRPr/>
            </a:lvl1pPr>
          </a:lstStyle>
          <a:p>
            <a:r>
              <a:rPr kumimoji="0" lang="en-US" dirty="0"/>
              <a:t>Click to edit Master title style</a:t>
            </a:r>
          </a:p>
        </p:txBody>
      </p:sp>
    </p:spTree>
    <p:extLst>
      <p:ext uri="{BB962C8B-B14F-4D97-AF65-F5344CB8AC3E}">
        <p14:creationId xmlns:p14="http://schemas.microsoft.com/office/powerpoint/2010/main" val="237431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689600" y="1600202"/>
            <a:ext cx="4876800" cy="4430948"/>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4876800" cy="4430949"/>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Tree>
    <p:extLst>
      <p:ext uri="{BB962C8B-B14F-4D97-AF65-F5344CB8AC3E}">
        <p14:creationId xmlns:p14="http://schemas.microsoft.com/office/powerpoint/2010/main" val="3805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sp>
        <p:nvSpPr>
          <p:cNvPr id="15" name="Freeform 14"/>
          <p:cNvSpPr>
            <a:spLocks/>
          </p:cNvSpPr>
          <p:nvPr userDrawn="1"/>
        </p:nvSpPr>
        <p:spPr bwMode="auto">
          <a:xfrm flipV="1">
            <a:off x="10820400" y="0"/>
            <a:ext cx="1371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gradFill>
            <a:gsLst>
              <a:gs pos="77900">
                <a:srgbClr val="CC0000"/>
              </a:gs>
              <a:gs pos="0">
                <a:schemeClr val="tx1"/>
              </a:gs>
              <a:gs pos="20000">
                <a:schemeClr val="tx1"/>
              </a:gs>
              <a:gs pos="100000">
                <a:srgbClr val="CC0000"/>
              </a:gs>
            </a:gsLst>
            <a:lin ang="16200000" scaled="1"/>
          </a:gradFill>
          <a:ln w="9525" cap="flat" cmpd="sng" algn="ctr">
            <a:noFill/>
            <a:prstDash val="solid"/>
            <a:round/>
            <a:headEnd type="none" w="med" len="med"/>
            <a:tailEnd type="none" w="med" len="med"/>
          </a:ln>
          <a:effectLst>
            <a:outerShdw blurRad="50800" dist="50800" dir="10800000" algn="ctr" rotWithShape="0">
              <a:srgbClr val="76777B">
                <a:alpha val="44706"/>
              </a:srgbClr>
            </a:outerShdw>
          </a:effectLst>
        </p:spPr>
        <p:txBody>
          <a:bodyPr vert="horz" wrap="square" lIns="91440" tIns="45720" rIns="91440" bIns="45720" anchor="t" compatLnSpc="1"/>
          <a:lstStyle/>
          <a:p>
            <a:endParaRPr lang="en-US" dirty="0">
              <a:solidFill>
                <a:srgbClr val="FFC000"/>
              </a:solidFill>
            </a:endParaRPr>
          </a:p>
        </p:txBody>
      </p:sp>
      <p:sp>
        <p:nvSpPr>
          <p:cNvPr id="30" name="Text Placeholder 29"/>
          <p:cNvSpPr>
            <a:spLocks noGrp="1"/>
          </p:cNvSpPr>
          <p:nvPr userDrawn="1">
            <p:ph type="body" idx="1"/>
          </p:nvPr>
        </p:nvSpPr>
        <p:spPr>
          <a:xfrm>
            <a:off x="609600" y="1600201"/>
            <a:ext cx="9956800" cy="4343399"/>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9" name="Title Placeholder 8"/>
          <p:cNvSpPr>
            <a:spLocks noGrp="1"/>
          </p:cNvSpPr>
          <p:nvPr userDrawn="1">
            <p:ph type="title"/>
          </p:nvPr>
        </p:nvSpPr>
        <p:spPr>
          <a:xfrm>
            <a:off x="609600" y="274638"/>
            <a:ext cx="9956800" cy="1143000"/>
          </a:xfrm>
          <a:prstGeom prst="rect">
            <a:avLst/>
          </a:prstGeom>
        </p:spPr>
        <p:txBody>
          <a:bodyPr vert="horz" lIns="45720" rIns="45720" anchor="ctr">
            <a:normAutofit/>
          </a:bodyPr>
          <a:lstStyle/>
          <a:p>
            <a:r>
              <a:rPr kumimoji="0" lang="en-US" dirty="0"/>
              <a:t>Click to edit Master title style</a:t>
            </a:r>
          </a:p>
        </p:txBody>
      </p:sp>
      <p:grpSp>
        <p:nvGrpSpPr>
          <p:cNvPr id="2" name="Group 1"/>
          <p:cNvGrpSpPr>
            <a:grpSpLocks noChangeAspect="1"/>
          </p:cNvGrpSpPr>
          <p:nvPr userDrawn="1"/>
        </p:nvGrpSpPr>
        <p:grpSpPr>
          <a:xfrm>
            <a:off x="6292848" y="6093349"/>
            <a:ext cx="5213352" cy="640080"/>
            <a:chOff x="1574800" y="5497513"/>
            <a:chExt cx="10426700" cy="1257300"/>
          </a:xfrm>
        </p:grpSpPr>
        <p:sp>
          <p:nvSpPr>
            <p:cNvPr id="8" name="Round Diagonal Corner Rectangle 7"/>
            <p:cNvSpPr/>
            <p:nvPr userDrawn="1"/>
          </p:nvSpPr>
          <p:spPr>
            <a:xfrm>
              <a:off x="1574800" y="5497513"/>
              <a:ext cx="10426700" cy="1257300"/>
            </a:xfrm>
            <a:prstGeom prst="round2DiagRect">
              <a:avLst/>
            </a:prstGeom>
            <a:solidFill>
              <a:srgbClr val="CC0000"/>
            </a:solidFill>
            <a:ln>
              <a:solidFill>
                <a:srgbClr val="CC0000"/>
              </a:solidFill>
            </a:ln>
            <a:effectLst>
              <a:glow rad="101600">
                <a:srgbClr val="76777B">
                  <a:alpha val="60000"/>
                </a:srgbClr>
              </a:glow>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778000" y="5668963"/>
              <a:ext cx="7178839" cy="914400"/>
            </a:xfrm>
            <a:prstGeom prst="rect">
              <a:avLst/>
            </a:prstGeom>
          </p:spPr>
        </p:pic>
      </p:grpSp>
    </p:spTree>
    <p:extLst>
      <p:ext uri="{BB962C8B-B14F-4D97-AF65-F5344CB8AC3E}">
        <p14:creationId xmlns:p14="http://schemas.microsoft.com/office/powerpoint/2010/main" val="25066400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600" kern="1200">
          <a:solidFill>
            <a:schemeClr val="bg1"/>
          </a:solidFill>
          <a:latin typeface="Futura Lt BT" panose="020B0402020204020303" pitchFamily="34" charset="0"/>
          <a:ea typeface="+mj-ea"/>
          <a:cs typeface="+mj-cs"/>
        </a:defRPr>
      </a:lvl1pPr>
    </p:titleStyle>
    <p:bodyStyle>
      <a:lvl1pPr marL="420624" indent="-384048" algn="l" rtl="0" eaLnBrk="1" latinLnBrk="0" hangingPunct="1">
        <a:spcBef>
          <a:spcPct val="20000"/>
        </a:spcBef>
        <a:buClr>
          <a:srgbClr val="76777B"/>
        </a:buClr>
        <a:buSzPct val="80000"/>
        <a:buFont typeface="Wingdings" panose="05000000000000000000" pitchFamily="2" charset="2"/>
        <a:buChar char="§"/>
        <a:defRPr kumimoji="0" sz="3000" kern="1200">
          <a:solidFill>
            <a:schemeClr val="bg1"/>
          </a:solidFill>
          <a:latin typeface="Futura Lt BT" panose="020B0402020204020303" pitchFamily="34" charset="0"/>
          <a:ea typeface="+mn-ea"/>
          <a:cs typeface="+mn-cs"/>
        </a:defRPr>
      </a:lvl1pPr>
      <a:lvl2pPr marL="722376" indent="-274320" algn="l" rtl="0" eaLnBrk="1" latinLnBrk="0" hangingPunct="1">
        <a:spcBef>
          <a:spcPct val="20000"/>
        </a:spcBef>
        <a:buClr>
          <a:srgbClr val="76777B"/>
        </a:buClr>
        <a:buSzPct val="90000"/>
        <a:buFont typeface="Wingdings" panose="05000000000000000000" pitchFamily="2" charset="2"/>
        <a:buChar char="§"/>
        <a:defRPr kumimoji="0" sz="2600" kern="1200">
          <a:solidFill>
            <a:schemeClr val="bg1"/>
          </a:solidFill>
          <a:latin typeface="Futura Lt BT" panose="020B0402020204020303" pitchFamily="34" charset="0"/>
          <a:ea typeface="+mn-ea"/>
          <a:cs typeface="+mn-cs"/>
        </a:defRPr>
      </a:lvl2pPr>
      <a:lvl3pPr marL="1005840" indent="-256032" algn="l" rtl="0" eaLnBrk="1" latinLnBrk="0" hangingPunct="1">
        <a:spcBef>
          <a:spcPct val="20000"/>
        </a:spcBef>
        <a:buClr>
          <a:srgbClr val="76777B"/>
        </a:buClr>
        <a:buSzPct val="85000"/>
        <a:buFont typeface="Wingdings" panose="05000000000000000000" pitchFamily="2" charset="2"/>
        <a:buChar char="§"/>
        <a:defRPr kumimoji="0" sz="2400" kern="1200">
          <a:solidFill>
            <a:schemeClr val="bg1"/>
          </a:solidFill>
          <a:latin typeface="Futura Lt BT" panose="020B0402020204020303" pitchFamily="34" charset="0"/>
          <a:ea typeface="+mn-ea"/>
          <a:cs typeface="+mn-cs"/>
        </a:defRPr>
      </a:lvl3pPr>
      <a:lvl4pPr marL="1280160" indent="-237744" algn="l" rtl="0" eaLnBrk="1" latinLnBrk="0" hangingPunct="1">
        <a:spcBef>
          <a:spcPct val="20000"/>
        </a:spcBef>
        <a:buClr>
          <a:srgbClr val="76777B"/>
        </a:buClr>
        <a:buSzPct val="90000"/>
        <a:buFont typeface="Wingdings" panose="05000000000000000000" pitchFamily="2" charset="2"/>
        <a:buChar char="§"/>
        <a:defRPr kumimoji="0" sz="2000" kern="1200">
          <a:solidFill>
            <a:schemeClr val="bg1"/>
          </a:solidFill>
          <a:latin typeface="Futura Lt BT" panose="020B0402020204020303" pitchFamily="34" charset="0"/>
          <a:ea typeface="+mn-ea"/>
          <a:cs typeface="+mn-cs"/>
        </a:defRPr>
      </a:lvl4pPr>
      <a:lvl5pPr marL="1490472" indent="-182880" algn="l" rtl="0" eaLnBrk="1" latinLnBrk="0" hangingPunct="1">
        <a:spcBef>
          <a:spcPct val="20000"/>
        </a:spcBef>
        <a:buClr>
          <a:srgbClr val="76777B"/>
        </a:buClr>
        <a:buSzPct val="100000"/>
        <a:buFont typeface="Wingdings" panose="05000000000000000000" pitchFamily="2" charset="2"/>
        <a:buChar char="§"/>
        <a:defRPr kumimoji="0" sz="2000" kern="1200">
          <a:solidFill>
            <a:schemeClr val="bg1"/>
          </a:solidFill>
          <a:latin typeface="Futura Lt BT" panose="020B0402020204020303"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US" alt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B525DF76-50E1-4475-BD7F-EFA637F8E2DF}" type="slidenum">
              <a:rPr lang="en-US" altLang="en-US">
                <a:latin typeface="Arial" charset="0"/>
              </a:rPr>
              <a:pPr fontAlgn="base">
                <a:spcBef>
                  <a:spcPct val="0"/>
                </a:spcBef>
                <a:spcAft>
                  <a:spcPct val="0"/>
                </a:spcAft>
                <a:defRPr/>
              </a:pPr>
              <a:t>‹N›</a:t>
            </a:fld>
            <a:endParaRPr lang="en-US" altLang="en-US">
              <a:latin typeface="Arial" charset="0"/>
            </a:endParaRPr>
          </a:p>
        </p:txBody>
      </p:sp>
    </p:spTree>
    <p:extLst>
      <p:ext uri="{BB962C8B-B14F-4D97-AF65-F5344CB8AC3E}">
        <p14:creationId xmlns:p14="http://schemas.microsoft.com/office/powerpoint/2010/main" val="3472799409"/>
      </p:ext>
    </p:extLst>
  </p:cSld>
  <p:clrMap bg1="lt1" tx1="dk1" bg2="lt2" tx2="dk2" accent1="accent1" accent2="accent2" accent3="accent3" accent4="accent4" accent5="accent5" accent6="accent6" hlink="hlink" folHlink="folHlink"/>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US" alt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B525DF76-50E1-4475-BD7F-EFA637F8E2DF}" type="slidenum">
              <a:rPr lang="en-US" altLang="en-US">
                <a:latin typeface="Arial" charset="0"/>
              </a:rPr>
              <a:pPr fontAlgn="base">
                <a:spcBef>
                  <a:spcPct val="0"/>
                </a:spcBef>
                <a:spcAft>
                  <a:spcPct val="0"/>
                </a:spcAft>
                <a:defRPr/>
              </a:pPr>
              <a:t>‹N›</a:t>
            </a:fld>
            <a:endParaRPr lang="en-US" altLang="en-US">
              <a:latin typeface="Arial" charset="0"/>
            </a:endParaRPr>
          </a:p>
        </p:txBody>
      </p:sp>
    </p:spTree>
    <p:extLst>
      <p:ext uri="{BB962C8B-B14F-4D97-AF65-F5344CB8AC3E}">
        <p14:creationId xmlns:p14="http://schemas.microsoft.com/office/powerpoint/2010/main" val="298306914"/>
      </p:ext>
    </p:extLst>
  </p:cSld>
  <p:clrMap bg1="lt1" tx1="dk1" bg2="lt2" tx2="dk2" accent1="accent1" accent2="accent2" accent3="accent3" accent4="accent4" accent5="accent5" accent6="accent6" hlink="hlink" folHlink="folHlink"/>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US" alt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B525DF76-50E1-4475-BD7F-EFA637F8E2DF}" type="slidenum">
              <a:rPr lang="en-US" altLang="en-US">
                <a:latin typeface="Arial" charset="0"/>
              </a:rPr>
              <a:pPr fontAlgn="base">
                <a:spcBef>
                  <a:spcPct val="0"/>
                </a:spcBef>
                <a:spcAft>
                  <a:spcPct val="0"/>
                </a:spcAft>
                <a:defRPr/>
              </a:pPr>
              <a:t>‹N›</a:t>
            </a:fld>
            <a:endParaRPr lang="en-US" altLang="en-US">
              <a:latin typeface="Arial" charset="0"/>
            </a:endParaRPr>
          </a:p>
        </p:txBody>
      </p:sp>
    </p:spTree>
    <p:extLst>
      <p:ext uri="{BB962C8B-B14F-4D97-AF65-F5344CB8AC3E}">
        <p14:creationId xmlns:p14="http://schemas.microsoft.com/office/powerpoint/2010/main" val="2585550933"/>
      </p:ext>
    </p:extLst>
  </p:cSld>
  <p:clrMap bg1="lt1" tx1="dk1" bg2="lt2" tx2="dk2" accent1="accent1" accent2="accent2" accent3="accent3" accent4="accent4" accent5="accent5" accent6="accent6" hlink="hlink" folHlink="folHlink"/>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US" alt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B525DF76-50E1-4475-BD7F-EFA637F8E2DF}" type="slidenum">
              <a:rPr lang="en-US" altLang="en-US">
                <a:latin typeface="Arial" charset="0"/>
              </a:rPr>
              <a:pPr fontAlgn="base">
                <a:spcBef>
                  <a:spcPct val="0"/>
                </a:spcBef>
                <a:spcAft>
                  <a:spcPct val="0"/>
                </a:spcAft>
                <a:defRPr/>
              </a:pPr>
              <a:t>‹N›</a:t>
            </a:fld>
            <a:endParaRPr lang="en-US" altLang="en-US">
              <a:latin typeface="Arial" charset="0"/>
            </a:endParaRPr>
          </a:p>
        </p:txBody>
      </p:sp>
    </p:spTree>
    <p:extLst>
      <p:ext uri="{BB962C8B-B14F-4D97-AF65-F5344CB8AC3E}">
        <p14:creationId xmlns:p14="http://schemas.microsoft.com/office/powerpoint/2010/main" val="2133463013"/>
      </p:ext>
    </p:extLst>
  </p:cSld>
  <p:clrMap bg1="lt1" tx1="dk1" bg2="lt2" tx2="dk2" accent1="accent1" accent2="accent2" accent3="accent3" accent4="accent4" accent5="accent5" accent6="accent6" hlink="hlink" folHlink="folHlink"/>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endParaRPr lang="en-US" altLang="en-US">
              <a:latin typeface="Arial"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ea typeface="ＭＳ Ｐゴシック" charset="0"/>
                <a:cs typeface="ＭＳ Ｐゴシック"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B525DF76-50E1-4475-BD7F-EFA637F8E2DF}" type="slidenum">
              <a:rPr lang="en-US" altLang="en-US">
                <a:latin typeface="Arial" charset="0"/>
              </a:rPr>
              <a:pPr fontAlgn="base">
                <a:spcBef>
                  <a:spcPct val="0"/>
                </a:spcBef>
                <a:spcAft>
                  <a:spcPct val="0"/>
                </a:spcAft>
                <a:defRPr/>
              </a:pPr>
              <a:t>‹N›</a:t>
            </a:fld>
            <a:endParaRPr lang="en-US" altLang="en-US">
              <a:latin typeface="Arial" charset="0"/>
            </a:endParaRPr>
          </a:p>
        </p:txBody>
      </p:sp>
    </p:spTree>
    <p:extLst>
      <p:ext uri="{BB962C8B-B14F-4D97-AF65-F5344CB8AC3E}">
        <p14:creationId xmlns:p14="http://schemas.microsoft.com/office/powerpoint/2010/main" val="3528619844"/>
      </p:ext>
    </p:extLst>
  </p:cSld>
  <p:clrMap bg1="lt1" tx1="dk1" bg2="lt2" tx2="dk2" accent1="accent1" accent2="accent2" accent3="accent3" accent4="accent4" accent5="accent5" accent6="accent6" hlink="hlink" folHlink="folHlink"/>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uart.iit.edu/students/career-management-center" TargetMode="External"/><Relationship Id="rId7" Type="http://schemas.openxmlformats.org/officeDocument/2006/relationships/hyperlink" Target="https://stuart.iit.edu/sites/stuart/files/elements/pdfs/Interviewing%20Guide%20Final.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tuart.iit.edu/sites/stuart/files/elements/pdfs/Cover%20Letter%20Guide%20Final.pdf" TargetMode="External"/><Relationship Id="rId5" Type="http://schemas.openxmlformats.org/officeDocument/2006/relationships/hyperlink" Target="https://stuart.iit.edu/sites/stuart/files/elements/pdfs/Stuart%20Resume%20Guide.pdf" TargetMode="External"/><Relationship Id="rId4" Type="http://schemas.openxmlformats.org/officeDocument/2006/relationships/hyperlink" Target="https://stuart.iit.edu/news/2014/jan/16/iit-stuart-cmc-open-advising-hour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rcalia@stuart.iit.edu" TargetMode="External"/><Relationship Id="rId2" Type="http://schemas.openxmlformats.org/officeDocument/2006/relationships/hyperlink" Target="mailto:misquita@iit.edu"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3153" y="1676398"/>
            <a:ext cx="9144000" cy="4528881"/>
          </a:xfrm>
          <a:prstGeom prst="rect">
            <a:avLst/>
          </a:prstGeom>
        </p:spPr>
      </p:pic>
      <p:sp>
        <p:nvSpPr>
          <p:cNvPr id="2" name="CasellaDiTesto 1"/>
          <p:cNvSpPr txBox="1"/>
          <p:nvPr/>
        </p:nvSpPr>
        <p:spPr>
          <a:xfrm>
            <a:off x="1108364" y="6439593"/>
            <a:ext cx="4053738" cy="369332"/>
          </a:xfrm>
          <a:prstGeom prst="rect">
            <a:avLst/>
          </a:prstGeom>
          <a:noFill/>
        </p:spPr>
        <p:txBody>
          <a:bodyPr wrap="none" rtlCol="0">
            <a:spAutoFit/>
          </a:bodyPr>
          <a:lstStyle/>
          <a:p>
            <a:r>
              <a:rPr lang="it-IT" dirty="0" smtClean="0"/>
              <a:t>REFERENTE: PROF. ILARIA GIANNOCCARO</a:t>
            </a:r>
            <a:endParaRPr lang="it-IT" dirty="0"/>
          </a:p>
        </p:txBody>
      </p:sp>
    </p:spTree>
    <p:extLst>
      <p:ext uri="{BB962C8B-B14F-4D97-AF65-F5344CB8AC3E}">
        <p14:creationId xmlns:p14="http://schemas.microsoft.com/office/powerpoint/2010/main" val="11636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905000" y="1318746"/>
            <a:ext cx="8458200" cy="769441"/>
          </a:xfrm>
          <a:prstGeom prst="rect">
            <a:avLst/>
          </a:prstGeom>
          <a:noFill/>
        </p:spPr>
        <p:txBody>
          <a:bodyPr wrap="square" rtlCol="0">
            <a:spAutoFit/>
          </a:bodyPr>
          <a:lstStyle/>
          <a:p>
            <a:pPr>
              <a:spcAft>
                <a:spcPts val="1200"/>
              </a:spcAft>
            </a:pPr>
            <a:endParaRPr lang="en-US" sz="1000" b="1" dirty="0">
              <a:solidFill>
                <a:srgbClr val="FF0000"/>
              </a:solidFill>
              <a:latin typeface="Tw Cen MT" panose="020B0602020104020603" pitchFamily="34" charset="0"/>
            </a:endParaRPr>
          </a:p>
          <a:p>
            <a:pPr>
              <a:spcAft>
                <a:spcPts val="1000"/>
              </a:spcAft>
            </a:pPr>
            <a:r>
              <a:rPr lang="en-US" sz="2400" b="1" dirty="0">
                <a:solidFill>
                  <a:srgbClr val="C00000"/>
                </a:solidFill>
                <a:effectLst>
                  <a:outerShdw blurRad="38100" dist="38100" dir="2700000" algn="tl">
                    <a:srgbClr val="000000">
                      <a:alpha val="43137"/>
                    </a:srgbClr>
                  </a:outerShdw>
                </a:effectLst>
                <a:latin typeface="Tw Cen MT" panose="020B0602020104020603" pitchFamily="34" charset="0"/>
              </a:rPr>
              <a:t>	</a:t>
            </a:r>
            <a:endParaRPr lang="en-US" sz="2400" dirty="0">
              <a:solidFill>
                <a:srgbClr val="C00000"/>
              </a:solidFill>
              <a:effectLst>
                <a:outerShdw blurRad="38100" dist="38100" dir="2700000" algn="tl">
                  <a:srgbClr val="000000">
                    <a:alpha val="43137"/>
                  </a:srgbClr>
                </a:outerShdw>
              </a:effectLst>
            </a:endParaRPr>
          </a:p>
        </p:txBody>
      </p:sp>
      <p:sp>
        <p:nvSpPr>
          <p:cNvPr id="2" name="Rectangle 1"/>
          <p:cNvSpPr/>
          <p:nvPr/>
        </p:nvSpPr>
        <p:spPr>
          <a:xfrm>
            <a:off x="506185" y="1703466"/>
            <a:ext cx="11457215" cy="4524315"/>
          </a:xfrm>
          <a:prstGeom prst="rect">
            <a:avLst/>
          </a:prstGeom>
        </p:spPr>
        <p:txBody>
          <a:bodyPr wrap="square">
            <a:spAutoFit/>
          </a:bodyPr>
          <a:lstStyle/>
          <a:p>
            <a:pPr algn="ctr">
              <a:lnSpc>
                <a:spcPct val="150000"/>
              </a:lnSpc>
            </a:pPr>
            <a:r>
              <a:rPr lang="en-US" sz="2400" b="1" dirty="0">
                <a:solidFill>
                  <a:srgbClr val="FF0000"/>
                </a:solidFill>
                <a:latin typeface="Tw Cen MT"/>
              </a:rPr>
              <a:t>STUART CAREER MANAGEMENT CENTER (CMC)</a:t>
            </a:r>
          </a:p>
          <a:p>
            <a:pPr>
              <a:lnSpc>
                <a:spcPct val="150000"/>
              </a:lnSpc>
            </a:pPr>
            <a:r>
              <a:rPr lang="en-US" sz="2800" dirty="0">
                <a:solidFill>
                  <a:prstClr val="black"/>
                </a:solidFill>
                <a:latin typeface="Tw Cen MT"/>
              </a:rPr>
              <a:t>Services offered by </a:t>
            </a:r>
            <a:r>
              <a:rPr lang="en-US" sz="2800" u="sng" dirty="0">
                <a:solidFill>
                  <a:prstClr val="black"/>
                </a:solidFill>
                <a:latin typeface="Tw Cen MT"/>
                <a:hlinkClick r:id="rId3"/>
              </a:rPr>
              <a:t>Stuart CMC </a:t>
            </a:r>
            <a:r>
              <a:rPr lang="en-US" sz="2800" dirty="0">
                <a:solidFill>
                  <a:prstClr val="black"/>
                </a:solidFill>
                <a:latin typeface="Tw Cen MT"/>
              </a:rPr>
              <a:t>to students</a:t>
            </a:r>
          </a:p>
          <a:p>
            <a:pPr lvl="1" indent="-342900">
              <a:lnSpc>
                <a:spcPct val="150000"/>
              </a:lnSpc>
              <a:buSzPts val="1800"/>
              <a:buFontTx/>
              <a:buChar char="●"/>
            </a:pPr>
            <a:r>
              <a:rPr lang="en-US" sz="2800" u="sng" dirty="0">
                <a:solidFill>
                  <a:prstClr val="black"/>
                </a:solidFill>
                <a:latin typeface="Tw Cen MT"/>
                <a:hlinkClick r:id="rId4"/>
              </a:rPr>
              <a:t>Open advising hours</a:t>
            </a:r>
            <a:r>
              <a:rPr lang="en-US" sz="2800" dirty="0">
                <a:solidFill>
                  <a:prstClr val="black"/>
                </a:solidFill>
                <a:latin typeface="Tw Cen MT"/>
              </a:rPr>
              <a:t> and advising appointments </a:t>
            </a:r>
          </a:p>
          <a:p>
            <a:pPr lvl="1" indent="-342900">
              <a:lnSpc>
                <a:spcPct val="150000"/>
              </a:lnSpc>
              <a:buSzPts val="1800"/>
              <a:buFontTx/>
              <a:buChar char="●"/>
            </a:pPr>
            <a:r>
              <a:rPr lang="en-US" sz="2800" dirty="0">
                <a:solidFill>
                  <a:prstClr val="black"/>
                </a:solidFill>
                <a:latin typeface="Tw Cen MT"/>
              </a:rPr>
              <a:t>Career Pathways and Company Visits</a:t>
            </a:r>
          </a:p>
          <a:p>
            <a:pPr lvl="1" indent="-342900">
              <a:lnSpc>
                <a:spcPct val="150000"/>
              </a:lnSpc>
              <a:buSzPts val="1800"/>
              <a:buFontTx/>
              <a:buChar char="●"/>
            </a:pPr>
            <a:r>
              <a:rPr lang="en-US" sz="2800" u="sng" dirty="0">
                <a:solidFill>
                  <a:prstClr val="black"/>
                </a:solidFill>
                <a:latin typeface="Tw Cen MT"/>
                <a:hlinkClick r:id="rId5"/>
              </a:rPr>
              <a:t>Resume guide</a:t>
            </a:r>
            <a:r>
              <a:rPr lang="en-US" sz="2800" dirty="0">
                <a:solidFill>
                  <a:prstClr val="black"/>
                </a:solidFill>
                <a:latin typeface="Tw Cen MT"/>
              </a:rPr>
              <a:t>, </a:t>
            </a:r>
            <a:r>
              <a:rPr lang="en-US" sz="2800" u="sng" dirty="0">
                <a:solidFill>
                  <a:prstClr val="black"/>
                </a:solidFill>
                <a:latin typeface="Tw Cen MT"/>
                <a:hlinkClick r:id="rId6"/>
              </a:rPr>
              <a:t>cover letter guide</a:t>
            </a:r>
            <a:r>
              <a:rPr lang="en-US" sz="2800" dirty="0">
                <a:solidFill>
                  <a:prstClr val="black"/>
                </a:solidFill>
                <a:latin typeface="Tw Cen MT"/>
              </a:rPr>
              <a:t>, and </a:t>
            </a:r>
            <a:r>
              <a:rPr lang="en-US" sz="2800" u="sng" dirty="0">
                <a:solidFill>
                  <a:prstClr val="black"/>
                </a:solidFill>
                <a:latin typeface="Tw Cen MT"/>
                <a:hlinkClick r:id="rId7"/>
              </a:rPr>
              <a:t>interviewing guide</a:t>
            </a:r>
            <a:endParaRPr lang="en-US" sz="2800" dirty="0">
              <a:solidFill>
                <a:prstClr val="black"/>
              </a:solidFill>
              <a:latin typeface="Tw Cen MT"/>
            </a:endParaRPr>
          </a:p>
          <a:p>
            <a:pPr lvl="1" indent="-342900">
              <a:lnSpc>
                <a:spcPct val="150000"/>
              </a:lnSpc>
              <a:buSzPts val="1800"/>
              <a:buFontTx/>
              <a:buChar char="●"/>
            </a:pPr>
            <a:r>
              <a:rPr lang="en-US" sz="2800" dirty="0">
                <a:solidFill>
                  <a:prstClr val="black"/>
                </a:solidFill>
                <a:latin typeface="Tw Cen MT"/>
              </a:rPr>
              <a:t>Career Assessment tools </a:t>
            </a:r>
          </a:p>
          <a:p>
            <a:pPr lvl="1" indent="-342900">
              <a:lnSpc>
                <a:spcPct val="150000"/>
              </a:lnSpc>
              <a:buSzPts val="1800"/>
              <a:buFontTx/>
              <a:buChar char="●"/>
            </a:pPr>
            <a:r>
              <a:rPr lang="en-US" sz="2800" dirty="0">
                <a:solidFill>
                  <a:prstClr val="black"/>
                </a:solidFill>
                <a:latin typeface="Tw Cen MT"/>
              </a:rPr>
              <a:t>Curricular Practical Training (CPT), internship, and coop information</a:t>
            </a:r>
          </a:p>
        </p:txBody>
      </p:sp>
    </p:spTree>
    <p:extLst>
      <p:ext uri="{BB962C8B-B14F-4D97-AF65-F5344CB8AC3E}">
        <p14:creationId xmlns:p14="http://schemas.microsoft.com/office/powerpoint/2010/main" val="257809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600201"/>
            <a:ext cx="10963275" cy="4986337"/>
          </a:xfrm>
        </p:spPr>
        <p:txBody>
          <a:bodyPr>
            <a:normAutofit fontScale="92500" lnSpcReduction="20000"/>
          </a:bodyPr>
          <a:lstStyle/>
          <a:p>
            <a:pPr lvl="0"/>
            <a:r>
              <a:rPr lang="en-US" dirty="0"/>
              <a:t>Completion of core graduate program courses at the PoliBa;</a:t>
            </a:r>
          </a:p>
          <a:p>
            <a:pPr lvl="0"/>
            <a:r>
              <a:rPr lang="en-US" dirty="0"/>
              <a:t>A 3.0 Grade Point Average equivalent to a minimum score of 24 at PoliBa</a:t>
            </a:r>
          </a:p>
          <a:p>
            <a:pPr lvl="0"/>
            <a:r>
              <a:rPr lang="en-US" dirty="0"/>
              <a:t>2 letters of recommendation;</a:t>
            </a:r>
          </a:p>
          <a:p>
            <a:pPr lvl="0"/>
            <a:r>
              <a:rPr lang="en-US" dirty="0"/>
              <a:t>Resume;</a:t>
            </a:r>
          </a:p>
          <a:p>
            <a:pPr lvl="0"/>
            <a:r>
              <a:rPr lang="en-US" dirty="0"/>
              <a:t>Financial support form;</a:t>
            </a:r>
          </a:p>
          <a:p>
            <a:pPr lvl="0"/>
            <a:r>
              <a:rPr lang="en-US" dirty="0"/>
              <a:t>Copy of passport identity page;</a:t>
            </a:r>
          </a:p>
          <a:p>
            <a:pPr lvl="0"/>
            <a:r>
              <a:rPr lang="en-US" dirty="0"/>
              <a:t>Certified transcripts in English and Italian of the first semester of the first year of study at PoliBa;</a:t>
            </a:r>
          </a:p>
          <a:p>
            <a:pPr lvl="0"/>
            <a:r>
              <a:rPr lang="en-US" dirty="0"/>
              <a:t>Certified proof of the Bachelor’s degree equivalent in English; and  </a:t>
            </a:r>
          </a:p>
          <a:p>
            <a:pPr lvl="0"/>
            <a:r>
              <a:rPr lang="en-US" dirty="0"/>
              <a:t>A short professional statement.</a:t>
            </a:r>
          </a:p>
          <a:p>
            <a:endParaRPr lang="en-US" dirty="0"/>
          </a:p>
        </p:txBody>
      </p:sp>
      <p:sp>
        <p:nvSpPr>
          <p:cNvPr id="4" name="Title 3"/>
          <p:cNvSpPr>
            <a:spLocks noGrp="1"/>
          </p:cNvSpPr>
          <p:nvPr>
            <p:ph type="title"/>
          </p:nvPr>
        </p:nvSpPr>
        <p:spPr/>
        <p:txBody>
          <a:bodyPr>
            <a:normAutofit/>
          </a:bodyPr>
          <a:lstStyle/>
          <a:p>
            <a:pPr algn="ctr"/>
            <a:r>
              <a:rPr lang="en-US" sz="3400" b="1" dirty="0">
                <a:latin typeface="Futura Lt BT" panose="020B0402020204020303"/>
              </a:rPr>
              <a:t>Admission Standards for</a:t>
            </a:r>
            <a:br>
              <a:rPr lang="en-US" sz="3400" b="1" dirty="0">
                <a:latin typeface="Futura Lt BT" panose="020B0402020204020303"/>
              </a:rPr>
            </a:br>
            <a:r>
              <a:rPr lang="en-US" sz="3400" b="1" dirty="0">
                <a:latin typeface="Futura Lt BT" panose="020B0402020204020303"/>
              </a:rPr>
              <a:t>Dual Degree Programs</a:t>
            </a:r>
          </a:p>
        </p:txBody>
      </p:sp>
      <p:cxnSp>
        <p:nvCxnSpPr>
          <p:cNvPr id="7" name="Straight Connector 6"/>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802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1314451"/>
            <a:ext cx="10572750" cy="5272088"/>
          </a:xfrm>
        </p:spPr>
        <p:txBody>
          <a:bodyPr>
            <a:normAutofit fontScale="47500" lnSpcReduction="20000"/>
          </a:bodyPr>
          <a:lstStyle/>
          <a:p>
            <a:pPr marL="36576" indent="0">
              <a:buNone/>
            </a:pPr>
            <a:r>
              <a:rPr lang="en-US" sz="4400" i="1" dirty="0"/>
              <a:t>Test Scores for Master of Environmental Management and Sustainability Program</a:t>
            </a:r>
            <a:r>
              <a:rPr lang="en-US" sz="4400" dirty="0"/>
              <a:t>.</a:t>
            </a:r>
          </a:p>
          <a:p>
            <a:r>
              <a:rPr lang="en-US" sz="4400" dirty="0"/>
              <a:t>GMAT score of 500 or a GRE score of 298. </a:t>
            </a:r>
          </a:p>
          <a:p>
            <a:r>
              <a:rPr lang="en-US" sz="4400" dirty="0"/>
              <a:t>An internet based TOEFL score of 85, a paper based TOEFL score of 600 or an IELTS score of 7.0</a:t>
            </a:r>
          </a:p>
          <a:p>
            <a:pPr marL="36576" indent="0">
              <a:buNone/>
            </a:pPr>
            <a:r>
              <a:rPr lang="en-US" sz="4400" i="1" dirty="0"/>
              <a:t> </a:t>
            </a:r>
            <a:endParaRPr lang="en-US" sz="4400" dirty="0"/>
          </a:p>
          <a:p>
            <a:pPr marL="36576" indent="0">
              <a:buNone/>
            </a:pPr>
            <a:r>
              <a:rPr lang="en-US" sz="4400" i="1" dirty="0"/>
              <a:t>Test Scores for Master of Finance Program</a:t>
            </a:r>
            <a:r>
              <a:rPr lang="en-US" sz="4400" dirty="0"/>
              <a:t>. </a:t>
            </a:r>
          </a:p>
          <a:p>
            <a:r>
              <a:rPr lang="en-US" sz="4400" dirty="0"/>
              <a:t>GMAT score of 600 or a GRE score of 310. </a:t>
            </a:r>
          </a:p>
          <a:p>
            <a:r>
              <a:rPr lang="en-US" sz="4400" dirty="0"/>
              <a:t>An internet based TOEFL score of 85, a paper based TOEFL score of 600 or an IELTS score of 7.0</a:t>
            </a:r>
          </a:p>
          <a:p>
            <a:pPr marL="36576" indent="0">
              <a:buNone/>
            </a:pPr>
            <a:r>
              <a:rPr lang="en-US" sz="4400" dirty="0"/>
              <a:t> </a:t>
            </a:r>
          </a:p>
          <a:p>
            <a:pPr marL="36576" indent="0">
              <a:buNone/>
            </a:pPr>
            <a:r>
              <a:rPr lang="en-US" sz="4400" i="1" dirty="0"/>
              <a:t>GRE tests scores may be waived on a case-by-case basis if students can show proof of successfully passing the following subjects:  Calculus 1, Calculus II up to Integration, Linear Algebra and Statistics (Analisi Matematica and Geometria e Algebra)</a:t>
            </a:r>
            <a:endParaRPr lang="en-US" sz="4400" dirty="0"/>
          </a:p>
          <a:p>
            <a:pPr marL="36576" indent="0">
              <a:buNone/>
            </a:pPr>
            <a:r>
              <a:rPr lang="en-US" sz="4400" i="1" dirty="0"/>
              <a:t> </a:t>
            </a:r>
            <a:endParaRPr lang="en-US" sz="4400" dirty="0"/>
          </a:p>
          <a:p>
            <a:pPr marL="36576" indent="0">
              <a:buNone/>
            </a:pPr>
            <a:r>
              <a:rPr lang="en-US" sz="4400" dirty="0"/>
              <a:t> </a:t>
            </a:r>
          </a:p>
          <a:p>
            <a:pPr marL="36576" indent="0">
              <a:buNone/>
            </a:pPr>
            <a:r>
              <a:rPr lang="en-US" dirty="0"/>
              <a:t> </a:t>
            </a:r>
          </a:p>
          <a:p>
            <a:endParaRPr lang="en-US" dirty="0"/>
          </a:p>
        </p:txBody>
      </p:sp>
      <p:sp>
        <p:nvSpPr>
          <p:cNvPr id="4" name="Title 3"/>
          <p:cNvSpPr>
            <a:spLocks noGrp="1"/>
          </p:cNvSpPr>
          <p:nvPr>
            <p:ph type="title"/>
          </p:nvPr>
        </p:nvSpPr>
        <p:spPr>
          <a:xfrm>
            <a:off x="609600" y="274638"/>
            <a:ext cx="9956800" cy="701675"/>
          </a:xfrm>
        </p:spPr>
        <p:txBody>
          <a:bodyPr>
            <a:normAutofit/>
          </a:bodyPr>
          <a:lstStyle/>
          <a:p>
            <a:pPr algn="ctr"/>
            <a:r>
              <a:rPr lang="en-US" sz="3400" b="1" dirty="0">
                <a:latin typeface="Futura Lt BT" panose="020B0402020204020303"/>
              </a:rPr>
              <a:t>Admission Standards for Dual Degree Programs</a:t>
            </a:r>
          </a:p>
        </p:txBody>
      </p:sp>
      <p:cxnSp>
        <p:nvCxnSpPr>
          <p:cNvPr id="7" name="Straight Connector 6"/>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732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1"/>
            <a:ext cx="9956800" cy="4896223"/>
          </a:xfrm>
        </p:spPr>
        <p:txBody>
          <a:bodyPr>
            <a:normAutofit fontScale="92500" lnSpcReduction="20000"/>
          </a:bodyPr>
          <a:lstStyle/>
          <a:p>
            <a:r>
              <a:rPr lang="en-US" dirty="0">
                <a:solidFill>
                  <a:srgbClr val="FF0000"/>
                </a:solidFill>
              </a:rPr>
              <a:t>Application Deadline for Fall 2020 Semester is April 15th</a:t>
            </a:r>
          </a:p>
          <a:p>
            <a:endParaRPr lang="en-US" dirty="0"/>
          </a:p>
          <a:p>
            <a:r>
              <a:rPr lang="en-US" dirty="0"/>
              <a:t>Visa Category for Degree Program = F1 Visa</a:t>
            </a:r>
          </a:p>
          <a:p>
            <a:endParaRPr lang="en-US" dirty="0"/>
          </a:p>
          <a:p>
            <a:r>
              <a:rPr lang="en-US" dirty="0"/>
              <a:t>Primary Contact for Information: Dr. Vanita Misquita, Director of IIT Overseas Programs at </a:t>
            </a:r>
            <a:r>
              <a:rPr lang="en-US" dirty="0">
                <a:solidFill>
                  <a:srgbClr val="C00000"/>
                </a:solidFill>
                <a:hlinkClick r:id="rId2"/>
              </a:rPr>
              <a:t>misquita@iit.edu</a:t>
            </a:r>
            <a:endParaRPr lang="en-US" dirty="0">
              <a:solidFill>
                <a:srgbClr val="C00000"/>
              </a:solidFill>
            </a:endParaRPr>
          </a:p>
          <a:p>
            <a:endParaRPr lang="en-US" dirty="0"/>
          </a:p>
          <a:p>
            <a:r>
              <a:rPr lang="en-US" dirty="0"/>
              <a:t>Questions about program content, contact Dr. Roland Calia at </a:t>
            </a:r>
            <a:r>
              <a:rPr lang="en-US" dirty="0">
                <a:hlinkClick r:id="rId3"/>
              </a:rPr>
              <a:t>rcalia@stuart.iit.edu</a:t>
            </a:r>
            <a:r>
              <a:rPr lang="en-US" dirty="0"/>
              <a:t>.</a:t>
            </a:r>
          </a:p>
          <a:p>
            <a:endParaRPr lang="en-US" dirty="0"/>
          </a:p>
          <a:p>
            <a:r>
              <a:rPr lang="en-US" dirty="0" err="1"/>
              <a:t>PoliBa</a:t>
            </a:r>
            <a:r>
              <a:rPr lang="en-US" dirty="0"/>
              <a:t> Coordinator: Prof. I. Giannoccaro</a:t>
            </a:r>
          </a:p>
          <a:p>
            <a:endParaRPr lang="en-US" dirty="0"/>
          </a:p>
          <a:p>
            <a:endParaRPr lang="en-US" dirty="0"/>
          </a:p>
        </p:txBody>
      </p:sp>
      <p:sp>
        <p:nvSpPr>
          <p:cNvPr id="3" name="Title 2"/>
          <p:cNvSpPr>
            <a:spLocks noGrp="1"/>
          </p:cNvSpPr>
          <p:nvPr>
            <p:ph type="title"/>
          </p:nvPr>
        </p:nvSpPr>
        <p:spPr/>
        <p:txBody>
          <a:bodyPr/>
          <a:lstStyle/>
          <a:p>
            <a:r>
              <a:rPr lang="en-US" dirty="0"/>
              <a:t>Application Deadlines and Contacts</a:t>
            </a:r>
          </a:p>
        </p:txBody>
      </p:sp>
    </p:spTree>
    <p:extLst>
      <p:ext uri="{BB962C8B-B14F-4D97-AF65-F5344CB8AC3E}">
        <p14:creationId xmlns:p14="http://schemas.microsoft.com/office/powerpoint/2010/main" val="199658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US" dirty="0"/>
              <a:t>DUAL DEGREE PLANS OF STUDY AT IIT STUART SCHOOL OF BUSINESS</a:t>
            </a:r>
          </a:p>
        </p:txBody>
      </p:sp>
    </p:spTree>
    <p:extLst>
      <p:ext uri="{BB962C8B-B14F-4D97-AF65-F5344CB8AC3E}">
        <p14:creationId xmlns:p14="http://schemas.microsoft.com/office/powerpoint/2010/main" val="147470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0"/>
            <a:ext cx="9144000" cy="92362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
          <p:cNvSpPr>
            <a:spLocks noGrp="1"/>
          </p:cNvSpPr>
          <p:nvPr>
            <p:ph sz="half" idx="1"/>
          </p:nvPr>
        </p:nvSpPr>
        <p:spPr>
          <a:xfrm>
            <a:off x="476623" y="1571811"/>
            <a:ext cx="10731500" cy="4464423"/>
          </a:xfrm>
        </p:spPr>
        <p:txBody>
          <a:bodyPr>
            <a:noAutofit/>
          </a:bodyPr>
          <a:lstStyle/>
          <a:p>
            <a:pPr>
              <a:spcBef>
                <a:spcPts val="600"/>
              </a:spcBef>
              <a:spcAft>
                <a:spcPts val="1200"/>
              </a:spcAft>
            </a:pPr>
            <a:r>
              <a:rPr lang="en-US" sz="2800" dirty="0">
                <a:latin typeface="Futura Lt BT" panose="020B0402020204020303"/>
              </a:rPr>
              <a:t>The IIT Stuart graduate degrees require completion of 11 courses.</a:t>
            </a:r>
          </a:p>
          <a:p>
            <a:pPr lvl="1">
              <a:spcBef>
                <a:spcPts val="1200"/>
              </a:spcBef>
            </a:pPr>
            <a:r>
              <a:rPr lang="en-US" sz="2400" dirty="0">
                <a:latin typeface="Futura Lt BT" panose="020B0402020204020303"/>
              </a:rPr>
              <a:t>The dual degree format allows 2 or 3 of these courses to count toward completion of both graduate degrees.</a:t>
            </a:r>
          </a:p>
          <a:p>
            <a:pPr>
              <a:spcAft>
                <a:spcPts val="600"/>
              </a:spcAft>
            </a:pPr>
            <a:r>
              <a:rPr lang="en-US" sz="2800" dirty="0"/>
              <a:t>Minimum of 72 ECTS at </a:t>
            </a:r>
            <a:r>
              <a:rPr lang="en-US" sz="2800" dirty="0" err="1"/>
              <a:t>PoliBa</a:t>
            </a:r>
            <a:r>
              <a:rPr lang="en-US" sz="2800" dirty="0"/>
              <a:t> (1st  year)</a:t>
            </a:r>
          </a:p>
          <a:p>
            <a:pPr>
              <a:spcAft>
                <a:spcPts val="600"/>
              </a:spcAft>
            </a:pPr>
            <a:r>
              <a:rPr lang="en-US" sz="2800" dirty="0"/>
              <a:t>Minimum of 21 credits (42 ECTS) at IIT (2nd year) </a:t>
            </a:r>
          </a:p>
          <a:p>
            <a:pPr>
              <a:spcAft>
                <a:spcPts val="600"/>
              </a:spcAft>
            </a:pPr>
            <a:r>
              <a:rPr lang="en-US" sz="2800" dirty="0"/>
              <a:t>The Master’s thesis is conducted at IIT (6 credits) under joint supervision. It has to be written in English language and fulfill the requirements of the </a:t>
            </a:r>
            <a:r>
              <a:rPr lang="en-US" sz="2800" dirty="0" err="1"/>
              <a:t>Poliba</a:t>
            </a:r>
            <a:endParaRPr lang="en-US" sz="2800" dirty="0"/>
          </a:p>
          <a:p>
            <a:pPr>
              <a:spcBef>
                <a:spcPts val="1200"/>
              </a:spcBef>
            </a:pPr>
            <a:endParaRPr lang="en-US" sz="2800" dirty="0">
              <a:latin typeface="Futura Lt BT" panose="020B0402020204020303"/>
            </a:endParaRPr>
          </a:p>
          <a:p>
            <a:endParaRPr lang="en-US" sz="1600" dirty="0">
              <a:latin typeface="Tw Cen MT" panose="020B0602020104020603" pitchFamily="34" charset="0"/>
            </a:endParaRPr>
          </a:p>
        </p:txBody>
      </p:sp>
      <p:sp>
        <p:nvSpPr>
          <p:cNvPr id="8" name="Title 3"/>
          <p:cNvSpPr>
            <a:spLocks noGrp="1"/>
          </p:cNvSpPr>
          <p:nvPr>
            <p:ph type="title"/>
          </p:nvPr>
        </p:nvSpPr>
        <p:spPr>
          <a:xfrm>
            <a:off x="177800" y="424856"/>
            <a:ext cx="10731500" cy="868362"/>
          </a:xfrm>
        </p:spPr>
        <p:txBody>
          <a:bodyPr>
            <a:normAutofit/>
          </a:bodyPr>
          <a:lstStyle/>
          <a:p>
            <a:pPr algn="ctr"/>
            <a:r>
              <a:rPr lang="en-US" sz="4800" b="1" dirty="0">
                <a:latin typeface="Futura Lt BT" panose="020B0402020204020303"/>
              </a:rPr>
              <a:t>  Dual Degree Plans of Study</a:t>
            </a:r>
          </a:p>
        </p:txBody>
      </p:sp>
    </p:spTree>
    <p:extLst>
      <p:ext uri="{BB962C8B-B14F-4D97-AF65-F5344CB8AC3E}">
        <p14:creationId xmlns:p14="http://schemas.microsoft.com/office/powerpoint/2010/main" val="25766523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26" y="279400"/>
            <a:ext cx="11615738" cy="876300"/>
          </a:xfrm>
        </p:spPr>
        <p:txBody>
          <a:bodyPr>
            <a:noAutofit/>
          </a:bodyPr>
          <a:lstStyle/>
          <a:p>
            <a:pPr algn="ctr"/>
            <a:r>
              <a:rPr lang="en-US" sz="2800" b="1" dirty="0">
                <a:latin typeface="Futura Lt BT" panose="020B0402020204020303"/>
              </a:rPr>
              <a:t>Dual Degree Plan of Study: Management Engineering &amp; </a:t>
            </a:r>
            <a:br>
              <a:rPr lang="en-US" sz="2800" b="1" dirty="0">
                <a:latin typeface="Futura Lt BT" panose="020B0402020204020303"/>
              </a:rPr>
            </a:br>
            <a:r>
              <a:rPr lang="en-US" sz="2800" b="1" dirty="0">
                <a:latin typeface="Futura Lt BT" panose="020B0402020204020303"/>
              </a:rPr>
              <a:t>Environmental Management</a:t>
            </a:r>
          </a:p>
        </p:txBody>
      </p:sp>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sz="half" idx="1"/>
          </p:nvPr>
        </p:nvSpPr>
        <p:spPr>
          <a:xfrm>
            <a:off x="304800" y="1373414"/>
            <a:ext cx="10961913" cy="5284561"/>
          </a:xfrm>
        </p:spPr>
        <p:txBody>
          <a:bodyPr>
            <a:noAutofit/>
          </a:bodyPr>
          <a:lstStyle/>
          <a:p>
            <a:pPr marL="36576" indent="0">
              <a:buNone/>
            </a:pPr>
            <a:r>
              <a:rPr lang="en-US" sz="2000" b="1" u="sng" dirty="0"/>
              <a:t>Courses Taken In Residence at PoliBa (72 ECTS)</a:t>
            </a:r>
            <a:endParaRPr lang="en-US" sz="2000" dirty="0"/>
          </a:p>
          <a:p>
            <a:pPr marL="36576" indent="0">
              <a:buNone/>
            </a:pPr>
            <a:r>
              <a:rPr lang="en-US" sz="2000" u="sng" dirty="0"/>
              <a:t>Fall semester </a:t>
            </a:r>
            <a:endParaRPr lang="en-US" sz="2000" dirty="0"/>
          </a:p>
          <a:p>
            <a:r>
              <a:rPr lang="en-US" sz="2000" dirty="0"/>
              <a:t>One course (6 ECTS = 3 credits)</a:t>
            </a:r>
          </a:p>
          <a:p>
            <a:r>
              <a:rPr lang="en-US" sz="2000" dirty="0"/>
              <a:t>Information systems (12 ECTS = 6 credits)</a:t>
            </a:r>
          </a:p>
          <a:p>
            <a:r>
              <a:rPr lang="en-US" sz="2000" dirty="0"/>
              <a:t>Innovation economics and management (12 ECTS = 6 credits)*</a:t>
            </a:r>
          </a:p>
          <a:p>
            <a:r>
              <a:rPr lang="en-US" sz="2000" dirty="0"/>
              <a:t>Environmental management of production systems (6 ECTS = 3 credits)*</a:t>
            </a:r>
          </a:p>
          <a:p>
            <a:pPr marL="36576" indent="0">
              <a:buNone/>
            </a:pPr>
            <a:r>
              <a:rPr lang="en-US" sz="2000" dirty="0"/>
              <a:t> </a:t>
            </a:r>
          </a:p>
          <a:p>
            <a:pPr marL="36576" indent="0">
              <a:buNone/>
            </a:pPr>
            <a:r>
              <a:rPr lang="en-US" sz="2000" u="sng" dirty="0"/>
              <a:t>Spring semester</a:t>
            </a:r>
            <a:endParaRPr lang="en-US" sz="2000" dirty="0"/>
          </a:p>
          <a:p>
            <a:r>
              <a:rPr lang="en-US" sz="2000" dirty="0"/>
              <a:t>Lean Production and Supply Chain Management (12 ECTS = 6 credits)</a:t>
            </a:r>
          </a:p>
          <a:p>
            <a:r>
              <a:rPr lang="en-US" sz="2000" dirty="0"/>
              <a:t>Continuous Improvement of Sustainable Manufacturing (12 ECTS = = 6 credits)</a:t>
            </a:r>
          </a:p>
          <a:p>
            <a:r>
              <a:rPr lang="en-US" sz="2000" dirty="0"/>
              <a:t>One course (6 ECTS = 3 credits) </a:t>
            </a:r>
          </a:p>
          <a:p>
            <a:r>
              <a:rPr lang="en-US" sz="2000" dirty="0"/>
              <a:t>English II (3 ECTS)</a:t>
            </a:r>
          </a:p>
          <a:p>
            <a:r>
              <a:rPr lang="en-US" sz="2000" dirty="0"/>
              <a:t>Tirocinio (3 ECTS)</a:t>
            </a:r>
          </a:p>
          <a:p>
            <a:pPr marL="36576" indent="0">
              <a:buNone/>
            </a:pPr>
            <a:r>
              <a:rPr lang="en-US" sz="2000" dirty="0"/>
              <a:t> * double counted </a:t>
            </a:r>
          </a:p>
          <a:p>
            <a:pPr marL="36576" indent="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397605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26" y="198718"/>
            <a:ext cx="11991974" cy="876300"/>
          </a:xfrm>
        </p:spPr>
        <p:txBody>
          <a:bodyPr>
            <a:noAutofit/>
          </a:bodyPr>
          <a:lstStyle/>
          <a:p>
            <a:r>
              <a:rPr lang="en-US" sz="2800" b="1" dirty="0">
                <a:latin typeface="Futura Lt BT" panose="020B0402020204020303"/>
              </a:rPr>
              <a:t>Dual Degree Plan of Study:</a:t>
            </a:r>
            <a:br>
              <a:rPr lang="en-US" sz="2800" b="1" dirty="0">
                <a:latin typeface="Futura Lt BT" panose="020B0402020204020303"/>
              </a:rPr>
            </a:br>
            <a:r>
              <a:rPr lang="en-US" sz="2800" b="1" dirty="0">
                <a:latin typeface="Futura Lt BT" panose="020B0402020204020303"/>
              </a:rPr>
              <a:t>Management Engineering &amp; Environmental Management</a:t>
            </a:r>
          </a:p>
        </p:txBody>
      </p:sp>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sz="half" idx="1"/>
          </p:nvPr>
        </p:nvSpPr>
        <p:spPr>
          <a:xfrm>
            <a:off x="304800" y="1196041"/>
            <a:ext cx="10961913" cy="5099507"/>
          </a:xfrm>
        </p:spPr>
        <p:txBody>
          <a:bodyPr>
            <a:noAutofit/>
          </a:bodyPr>
          <a:lstStyle/>
          <a:p>
            <a:pPr marL="36576" indent="0">
              <a:buNone/>
            </a:pPr>
            <a:r>
              <a:rPr lang="en-US" sz="2000" b="1" u="sng" dirty="0"/>
              <a:t>Courses Taken In Residence at IIT (48 ECTS = 24 credits)</a:t>
            </a:r>
            <a:endParaRPr lang="en-US" sz="2000" dirty="0"/>
          </a:p>
          <a:p>
            <a:pPr marL="36576" indent="0">
              <a:buNone/>
            </a:pPr>
            <a:r>
              <a:rPr lang="en-US" sz="2000" u="sng" dirty="0"/>
              <a:t>Fall Semester:</a:t>
            </a:r>
            <a:endParaRPr lang="en-US" sz="2000" dirty="0"/>
          </a:p>
          <a:p>
            <a:r>
              <a:rPr lang="en-US" sz="2000" dirty="0"/>
              <a:t>EMS 502: Environmental Law </a:t>
            </a:r>
          </a:p>
          <a:p>
            <a:r>
              <a:rPr lang="en-US" sz="2000" dirty="0"/>
              <a:t>EMS 504: Industrial Ecology   </a:t>
            </a:r>
          </a:p>
          <a:p>
            <a:r>
              <a:rPr lang="en-US" sz="2000" dirty="0"/>
              <a:t>EMS 512: Environmental Risk Assessment  </a:t>
            </a:r>
          </a:p>
          <a:p>
            <a:pPr marL="36576" indent="0">
              <a:buNone/>
            </a:pPr>
            <a:r>
              <a:rPr lang="en-US" sz="2000" dirty="0"/>
              <a:t> </a:t>
            </a:r>
          </a:p>
          <a:p>
            <a:pPr marL="36576" indent="0">
              <a:buNone/>
            </a:pPr>
            <a:r>
              <a:rPr lang="en-US" sz="2000" u="sng" dirty="0"/>
              <a:t>Spring Semester</a:t>
            </a:r>
            <a:endParaRPr lang="en-US" sz="2000" dirty="0"/>
          </a:p>
          <a:p>
            <a:r>
              <a:rPr lang="en-US" sz="2000" dirty="0"/>
              <a:t>EMS 503: Environmental Pollution Control</a:t>
            </a:r>
          </a:p>
          <a:p>
            <a:r>
              <a:rPr lang="en-US" sz="2000" dirty="0"/>
              <a:t>BUS 550 Business Analytics </a:t>
            </a:r>
          </a:p>
          <a:p>
            <a:r>
              <a:rPr lang="en-US" sz="2000" dirty="0"/>
              <a:t>SMGT 529 - Social Entrepreneurship	</a:t>
            </a:r>
          </a:p>
          <a:p>
            <a:pPr marL="36576" indent="0">
              <a:buNone/>
            </a:pPr>
            <a:r>
              <a:rPr lang="en-US" sz="2000" dirty="0"/>
              <a:t> </a:t>
            </a:r>
          </a:p>
          <a:p>
            <a:pPr marL="36576" indent="0">
              <a:buNone/>
            </a:pPr>
            <a:r>
              <a:rPr lang="en-US" sz="2000" u="sng" dirty="0"/>
              <a:t>Summer Semester</a:t>
            </a:r>
            <a:endParaRPr lang="en-US" sz="2000" dirty="0"/>
          </a:p>
          <a:p>
            <a:r>
              <a:rPr lang="en-US" sz="2000" dirty="0"/>
              <a:t>EMS 597-01: Elective (Independent Study for thesis) </a:t>
            </a:r>
          </a:p>
          <a:p>
            <a:r>
              <a:rPr lang="en-US" sz="2000" dirty="0"/>
              <a:t>EMS 597-02: Elective (Independent Study for thesis) </a:t>
            </a:r>
          </a:p>
          <a:p>
            <a:pPr marL="36576" indent="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2778895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26" y="157164"/>
            <a:ext cx="11615738" cy="742950"/>
          </a:xfrm>
        </p:spPr>
        <p:txBody>
          <a:bodyPr>
            <a:noAutofit/>
          </a:bodyPr>
          <a:lstStyle/>
          <a:p>
            <a:r>
              <a:rPr lang="en-US" sz="2800" b="1" dirty="0">
                <a:latin typeface="Futura Lt BT" panose="020B0402020204020303"/>
              </a:rPr>
              <a:t>Dual Degree Plan of Study:</a:t>
            </a:r>
            <a:br>
              <a:rPr lang="en-US" sz="2800" b="1" dirty="0">
                <a:latin typeface="Futura Lt BT" panose="020B0402020204020303"/>
              </a:rPr>
            </a:br>
            <a:r>
              <a:rPr lang="en-US" sz="2800" b="1" dirty="0">
                <a:latin typeface="Futura Lt BT" panose="020B0402020204020303"/>
              </a:rPr>
              <a:t>Management Engineering &amp; Finance</a:t>
            </a:r>
          </a:p>
        </p:txBody>
      </p:sp>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sz="half" idx="1"/>
          </p:nvPr>
        </p:nvSpPr>
        <p:spPr>
          <a:xfrm>
            <a:off x="304800" y="1115266"/>
            <a:ext cx="10961913" cy="5355093"/>
          </a:xfrm>
        </p:spPr>
        <p:txBody>
          <a:bodyPr>
            <a:noAutofit/>
          </a:bodyPr>
          <a:lstStyle/>
          <a:p>
            <a:pPr marL="36576" indent="0">
              <a:buNone/>
            </a:pPr>
            <a:r>
              <a:rPr lang="en-US" sz="2000" b="1" u="sng" dirty="0"/>
              <a:t>Course Taken in Residence at PoliBa (72 ECTS)</a:t>
            </a:r>
            <a:endParaRPr lang="en-US" sz="2000" dirty="0"/>
          </a:p>
          <a:p>
            <a:pPr marL="36576" indent="0">
              <a:buNone/>
            </a:pPr>
            <a:r>
              <a:rPr lang="en-US" sz="2000" u="sng" dirty="0"/>
              <a:t>Fall Semester (36 ECTS)</a:t>
            </a:r>
            <a:endParaRPr lang="en-US" sz="2000" dirty="0"/>
          </a:p>
          <a:p>
            <a:r>
              <a:rPr lang="en-US" sz="2000" dirty="0"/>
              <a:t>Management Accounting (3 credits = 6 ECTS)*</a:t>
            </a:r>
          </a:p>
          <a:p>
            <a:r>
              <a:rPr lang="en-US" sz="2000" dirty="0"/>
              <a:t>Business and sustainability (3 credits = 6 ECTS)*</a:t>
            </a:r>
          </a:p>
          <a:p>
            <a:r>
              <a:rPr lang="en-US" sz="2000" dirty="0"/>
              <a:t>Information systems (6 credits = 12 ECTS)</a:t>
            </a:r>
          </a:p>
          <a:p>
            <a:r>
              <a:rPr lang="en-US" sz="2000" dirty="0"/>
              <a:t>Finanza e Business Planning (6 credits = 12 ECTS)</a:t>
            </a:r>
          </a:p>
          <a:p>
            <a:pPr marL="36576" indent="0">
              <a:buNone/>
            </a:pPr>
            <a:r>
              <a:rPr lang="en-US" sz="2000" dirty="0"/>
              <a:t> </a:t>
            </a:r>
          </a:p>
          <a:p>
            <a:pPr marL="36576" indent="0">
              <a:buNone/>
            </a:pPr>
            <a:r>
              <a:rPr lang="en-US" sz="2000" u="sng" dirty="0"/>
              <a:t>Spring Semester (36 ECTS)</a:t>
            </a:r>
            <a:endParaRPr lang="en-US" sz="2000" dirty="0"/>
          </a:p>
          <a:p>
            <a:r>
              <a:rPr lang="en-US" sz="2000" dirty="0"/>
              <a:t>Strategy and Management (3 credits = 6 ECTS)*</a:t>
            </a:r>
          </a:p>
          <a:p>
            <a:r>
              <a:rPr lang="en-US" sz="2000" dirty="0"/>
              <a:t>Lean Production and Supply Chain Management or Continuous Improvement of Sustainable Manufacturing (6 credits = 12 ECTS)</a:t>
            </a:r>
          </a:p>
          <a:p>
            <a:r>
              <a:rPr lang="en-US" sz="2000" dirty="0"/>
              <a:t>2 courses (12 ECTS)</a:t>
            </a:r>
          </a:p>
          <a:p>
            <a:r>
              <a:rPr lang="en-US" sz="2000" dirty="0"/>
              <a:t> English II (3 ECTS)</a:t>
            </a:r>
          </a:p>
          <a:p>
            <a:r>
              <a:rPr lang="en-US" sz="2000" dirty="0"/>
              <a:t>Tirocinio (3 ECTS)</a:t>
            </a:r>
          </a:p>
          <a:p>
            <a:pPr marL="36576" indent="0">
              <a:buNone/>
            </a:pPr>
            <a:r>
              <a:rPr lang="en-US" sz="2000" dirty="0"/>
              <a:t> * double counted </a:t>
            </a:r>
          </a:p>
          <a:p>
            <a:pPr marL="36576" indent="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182858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0026" y="279400"/>
            <a:ext cx="11615738" cy="876300"/>
          </a:xfrm>
        </p:spPr>
        <p:txBody>
          <a:bodyPr>
            <a:noAutofit/>
          </a:bodyPr>
          <a:lstStyle/>
          <a:p>
            <a:r>
              <a:rPr lang="en-US" sz="2800" b="1" dirty="0">
                <a:latin typeface="Futura Lt BT" panose="020B0402020204020303"/>
              </a:rPr>
              <a:t>Dual Degree Plan of Study:</a:t>
            </a:r>
            <a:br>
              <a:rPr lang="en-US" sz="2800" b="1" dirty="0">
                <a:latin typeface="Futura Lt BT" panose="020B0402020204020303"/>
              </a:rPr>
            </a:br>
            <a:r>
              <a:rPr lang="en-US" sz="2800" b="1" dirty="0">
                <a:latin typeface="Futura Lt BT" panose="020B0402020204020303"/>
              </a:rPr>
              <a:t>Management Engineering &amp; Finance</a:t>
            </a:r>
          </a:p>
        </p:txBody>
      </p:sp>
      <p:cxnSp>
        <p:nvCxnSpPr>
          <p:cNvPr id="9" name="Straight Connector 8"/>
          <p:cNvCxnSpPr/>
          <p:nvPr/>
        </p:nvCxnSpPr>
        <p:spPr>
          <a:xfrm>
            <a:off x="1905000" y="62484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1"/>
          <p:cNvSpPr>
            <a:spLocks noGrp="1"/>
          </p:cNvSpPr>
          <p:nvPr>
            <p:ph sz="half" idx="1"/>
          </p:nvPr>
        </p:nvSpPr>
        <p:spPr>
          <a:xfrm>
            <a:off x="304800" y="1290170"/>
            <a:ext cx="10961913" cy="5099507"/>
          </a:xfrm>
        </p:spPr>
        <p:txBody>
          <a:bodyPr>
            <a:noAutofit/>
          </a:bodyPr>
          <a:lstStyle/>
          <a:p>
            <a:pPr marL="36576" indent="0">
              <a:buNone/>
            </a:pPr>
            <a:r>
              <a:rPr lang="en-US" sz="2000" u="sng" dirty="0"/>
              <a:t>Fall Semester</a:t>
            </a:r>
            <a:endParaRPr lang="en-US" sz="2000" dirty="0"/>
          </a:p>
          <a:p>
            <a:r>
              <a:rPr lang="en-US" sz="2000" dirty="0"/>
              <a:t>MSF 501	Mathematics with Financial Applications </a:t>
            </a:r>
          </a:p>
          <a:p>
            <a:r>
              <a:rPr lang="en-US" sz="2000" dirty="0"/>
              <a:t>MSF 502	Statistical Analysis in Financial Markets </a:t>
            </a:r>
          </a:p>
          <a:p>
            <a:r>
              <a:rPr lang="en-US" sz="2000" dirty="0"/>
              <a:t>MSF 503	Financial Modeling </a:t>
            </a:r>
          </a:p>
          <a:p>
            <a:pPr marL="36576" indent="0">
              <a:buNone/>
            </a:pPr>
            <a:r>
              <a:rPr lang="en-US" sz="2000" dirty="0"/>
              <a:t> </a:t>
            </a:r>
          </a:p>
          <a:p>
            <a:pPr marL="36576" indent="0">
              <a:buNone/>
            </a:pPr>
            <a:r>
              <a:rPr lang="en-US" sz="2000" u="sng" dirty="0"/>
              <a:t>Spring Semester</a:t>
            </a:r>
            <a:endParaRPr lang="en-US" sz="2000" dirty="0"/>
          </a:p>
          <a:p>
            <a:r>
              <a:rPr lang="en-US" sz="2000" dirty="0"/>
              <a:t>MSF 504	Valuation and Portfolio Management</a:t>
            </a:r>
          </a:p>
          <a:p>
            <a:r>
              <a:rPr lang="en-US" sz="2000" dirty="0"/>
              <a:t>MSF 505	Futures, Options and OTC Derivatives</a:t>
            </a:r>
          </a:p>
          <a:p>
            <a:r>
              <a:rPr lang="en-US" sz="2000" dirty="0"/>
              <a:t>MSF 506	Financial Statement Analysis</a:t>
            </a:r>
          </a:p>
          <a:p>
            <a:pPr marL="36576" indent="0">
              <a:buNone/>
            </a:pPr>
            <a:r>
              <a:rPr lang="en-US" sz="2000" dirty="0"/>
              <a:t> </a:t>
            </a:r>
          </a:p>
          <a:p>
            <a:pPr marL="36576" indent="0">
              <a:buNone/>
            </a:pPr>
            <a:r>
              <a:rPr lang="en-US" sz="2000" u="sng" dirty="0"/>
              <a:t>Summer Semester</a:t>
            </a:r>
            <a:endParaRPr lang="en-US" sz="2000" dirty="0"/>
          </a:p>
          <a:p>
            <a:r>
              <a:rPr lang="en-US" sz="2000" dirty="0"/>
              <a:t>MSF 597-01	Independent Study in Finance (Thesis)</a:t>
            </a:r>
          </a:p>
          <a:p>
            <a:r>
              <a:rPr lang="en-US" sz="2000" dirty="0"/>
              <a:t>MSF 597-02	Independent Study in Finance (Thesis)</a:t>
            </a:r>
          </a:p>
          <a:p>
            <a:pPr marL="36576" indent="0">
              <a:buNone/>
            </a:pPr>
            <a:r>
              <a:rPr lang="en-GB" sz="2000" dirty="0"/>
              <a:t> </a:t>
            </a:r>
            <a:endParaRPr lang="en-US" sz="2000" dirty="0"/>
          </a:p>
          <a:p>
            <a:pPr marL="36576" indent="0">
              <a:buNone/>
            </a:pPr>
            <a:endParaRPr lang="en-US" sz="2000" dirty="0">
              <a:latin typeface="Tw Cen MT" panose="020B0602020104020603" pitchFamily="34" charset="0"/>
            </a:endParaRPr>
          </a:p>
        </p:txBody>
      </p:sp>
    </p:spTree>
    <p:extLst>
      <p:ext uri="{BB962C8B-B14F-4D97-AF65-F5344CB8AC3E}">
        <p14:creationId xmlns:p14="http://schemas.microsoft.com/office/powerpoint/2010/main" val="53071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50517" y="6303"/>
            <a:ext cx="6609115" cy="4406482"/>
          </a:xfrm>
          <a:prstGeom prst="rect">
            <a:avLst/>
          </a:prstGeom>
        </p:spPr>
      </p:pic>
      <p:sp>
        <p:nvSpPr>
          <p:cNvPr id="2" name="Title 1"/>
          <p:cNvSpPr>
            <a:spLocks noGrp="1"/>
          </p:cNvSpPr>
          <p:nvPr>
            <p:ph type="title"/>
          </p:nvPr>
        </p:nvSpPr>
        <p:spPr>
          <a:xfrm>
            <a:off x="295841" y="6302"/>
            <a:ext cx="8821270" cy="1143000"/>
          </a:xfrm>
        </p:spPr>
        <p:txBody>
          <a:bodyPr>
            <a:normAutofit/>
          </a:bodyPr>
          <a:lstStyle/>
          <a:p>
            <a:r>
              <a:rPr lang="en-US" b="1" dirty="0"/>
              <a:t>                        </a:t>
            </a:r>
            <a:r>
              <a:rPr lang="en-US" b="1" dirty="0">
                <a:solidFill>
                  <a:schemeClr val="tx1"/>
                </a:solidFill>
              </a:rPr>
              <a:t>This is Chicago</a:t>
            </a:r>
          </a:p>
        </p:txBody>
      </p:sp>
      <p:sp>
        <p:nvSpPr>
          <p:cNvPr id="4" name="TextBox 3"/>
          <p:cNvSpPr txBox="1"/>
          <p:nvPr/>
        </p:nvSpPr>
        <p:spPr>
          <a:xfrm>
            <a:off x="609601" y="4412784"/>
            <a:ext cx="10710040" cy="1938992"/>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prstClr val="black"/>
                </a:solidFill>
              </a:rPr>
              <a:t>Dynamic city of 3 million people </a:t>
            </a:r>
          </a:p>
          <a:p>
            <a:pPr marL="342900" indent="-342900">
              <a:buFont typeface="Wingdings" panose="05000000000000000000" pitchFamily="2" charset="2"/>
              <a:buChar char="v"/>
            </a:pPr>
            <a:r>
              <a:rPr lang="en-US" sz="2400" dirty="0">
                <a:solidFill>
                  <a:prstClr val="black"/>
                </a:solidFill>
              </a:rPr>
              <a:t>Metropolitan area of 10 million people</a:t>
            </a:r>
          </a:p>
          <a:p>
            <a:pPr marL="342900" indent="-342900">
              <a:buFont typeface="Wingdings" panose="05000000000000000000" pitchFamily="2" charset="2"/>
              <a:buChar char="v"/>
            </a:pPr>
            <a:r>
              <a:rPr lang="en-US" sz="2400" dirty="0">
                <a:solidFill>
                  <a:prstClr val="black"/>
                </a:solidFill>
              </a:rPr>
              <a:t>The birthplace of the skyscraper and of “modern” architecture</a:t>
            </a:r>
          </a:p>
          <a:p>
            <a:pPr marL="342900" indent="-342900">
              <a:buFont typeface="Wingdings" panose="05000000000000000000" pitchFamily="2" charset="2"/>
              <a:buChar char="v"/>
            </a:pPr>
            <a:r>
              <a:rPr lang="en-US" sz="2400" dirty="0">
                <a:solidFill>
                  <a:prstClr val="black"/>
                </a:solidFill>
              </a:rPr>
              <a:t>The style known as modern architecture was born at the Illinois Institute of Technology</a:t>
            </a:r>
          </a:p>
        </p:txBody>
      </p:sp>
    </p:spTree>
    <p:extLst>
      <p:ext uri="{BB962C8B-B14F-4D97-AF65-F5344CB8AC3E}">
        <p14:creationId xmlns:p14="http://schemas.microsoft.com/office/powerpoint/2010/main" val="34044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z="3600" b="1" dirty="0"/>
              <a:t>Transcript of records</a:t>
            </a:r>
          </a:p>
        </p:txBody>
      </p:sp>
      <p:sp>
        <p:nvSpPr>
          <p:cNvPr id="3" name="Segnaposto contenuto 2"/>
          <p:cNvSpPr>
            <a:spLocks noGrp="1"/>
          </p:cNvSpPr>
          <p:nvPr>
            <p:ph idx="1"/>
          </p:nvPr>
        </p:nvSpPr>
        <p:spPr/>
        <p:txBody>
          <a:bodyPr/>
          <a:lstStyle/>
          <a:p>
            <a:r>
              <a:rPr lang="en-US" sz="2400" b="1" dirty="0"/>
              <a:t>Grading </a:t>
            </a:r>
            <a:r>
              <a:rPr lang="it-IT" sz="2400" b="1" dirty="0"/>
              <a:t>System</a:t>
            </a:r>
            <a:endParaRPr lang="it-IT" sz="2400" dirty="0"/>
          </a:p>
          <a:p>
            <a:pPr marL="0" indent="0">
              <a:buNone/>
            </a:pPr>
            <a:r>
              <a:rPr lang="en-US" dirty="0"/>
              <a:t> </a:t>
            </a:r>
            <a:endParaRPr lang="it-IT" dirty="0"/>
          </a:p>
          <a:p>
            <a:endParaRPr lang="en-US" dirty="0"/>
          </a:p>
        </p:txBody>
      </p:sp>
      <p:sp>
        <p:nvSpPr>
          <p:cNvPr id="4" name="Segnaposto numero diapositiva 3"/>
          <p:cNvSpPr>
            <a:spLocks noGrp="1"/>
          </p:cNvSpPr>
          <p:nvPr>
            <p:ph type="sldNum" sz="quarter" idx="4294967295"/>
          </p:nvPr>
        </p:nvSpPr>
        <p:spPr>
          <a:xfrm>
            <a:off x="9327771" y="6356351"/>
            <a:ext cx="2133600" cy="365125"/>
          </a:xfrm>
          <a:prstGeom prst="rect">
            <a:avLst/>
          </a:prstGeom>
        </p:spPr>
        <p:txBody>
          <a:bodyPr/>
          <a:lstStyle/>
          <a:p>
            <a:pPr algn="r">
              <a:defRPr/>
            </a:pPr>
            <a:fld id="{CE4CF86D-750A-451F-AA33-73CBA63E3E20}" type="slidenum">
              <a:rPr lang="en-US" altLang="en-US" smtClean="0"/>
              <a:pPr algn="r">
                <a:defRPr/>
              </a:pPr>
              <a:t>20</a:t>
            </a:fld>
            <a:endParaRPr lang="en-US" altLang="en-US"/>
          </a:p>
        </p:txBody>
      </p:sp>
      <p:graphicFrame>
        <p:nvGraphicFramePr>
          <p:cNvPr id="10" name="Tabella 9"/>
          <p:cNvGraphicFramePr>
            <a:graphicFrameLocks noGrp="1"/>
          </p:cNvGraphicFramePr>
          <p:nvPr>
            <p:extLst>
              <p:ext uri="{D42A27DB-BD31-4B8C-83A1-F6EECF244321}">
                <p14:modId xmlns:p14="http://schemas.microsoft.com/office/powerpoint/2010/main" val="2193167108"/>
              </p:ext>
            </p:extLst>
          </p:nvPr>
        </p:nvGraphicFramePr>
        <p:xfrm>
          <a:off x="717177" y="2297812"/>
          <a:ext cx="8056282" cy="3337998"/>
        </p:xfrm>
        <a:graphic>
          <a:graphicData uri="http://schemas.openxmlformats.org/drawingml/2006/table">
            <a:tbl>
              <a:tblPr firstRow="1" firstCol="1" bandRow="1">
                <a:tableStyleId>{21E4AEA4-8DFA-4A89-87EB-49C32662AFE0}</a:tableStyleId>
              </a:tblPr>
              <a:tblGrid>
                <a:gridCol w="1671450">
                  <a:extLst>
                    <a:ext uri="{9D8B030D-6E8A-4147-A177-3AD203B41FA5}">
                      <a16:colId xmlns:a16="http://schemas.microsoft.com/office/drawing/2014/main" xmlns="" val="20000"/>
                    </a:ext>
                  </a:extLst>
                </a:gridCol>
                <a:gridCol w="2742039">
                  <a:extLst>
                    <a:ext uri="{9D8B030D-6E8A-4147-A177-3AD203B41FA5}">
                      <a16:colId xmlns:a16="http://schemas.microsoft.com/office/drawing/2014/main" xmlns="" val="20001"/>
                    </a:ext>
                  </a:extLst>
                </a:gridCol>
                <a:gridCol w="1675749">
                  <a:extLst>
                    <a:ext uri="{9D8B030D-6E8A-4147-A177-3AD203B41FA5}">
                      <a16:colId xmlns:a16="http://schemas.microsoft.com/office/drawing/2014/main" xmlns="" val="20002"/>
                    </a:ext>
                  </a:extLst>
                </a:gridCol>
                <a:gridCol w="1967044">
                  <a:extLst>
                    <a:ext uri="{9D8B030D-6E8A-4147-A177-3AD203B41FA5}">
                      <a16:colId xmlns:a16="http://schemas.microsoft.com/office/drawing/2014/main" xmlns="" val="20003"/>
                    </a:ext>
                  </a:extLst>
                </a:gridCol>
              </a:tblGrid>
              <a:tr h="556333">
                <a:tc>
                  <a:txBody>
                    <a:bodyPr/>
                    <a:lstStyle/>
                    <a:p>
                      <a:pPr algn="l">
                        <a:lnSpc>
                          <a:spcPct val="107000"/>
                        </a:lnSpc>
                        <a:spcAft>
                          <a:spcPts val="0"/>
                        </a:spcAft>
                      </a:pPr>
                      <a:r>
                        <a:rPr lang="it-IT" sz="2000" dirty="0">
                          <a:effectLst/>
                        </a:rPr>
                        <a:t>NJIT grade</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dirty="0" err="1">
                          <a:effectLst/>
                        </a:rPr>
                        <a:t>Significance</a:t>
                      </a:r>
                      <a:r>
                        <a:rPr lang="it-IT" sz="2000" dirty="0">
                          <a:effectLst/>
                        </a:rPr>
                        <a:t> </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dirty="0" err="1">
                          <a:effectLst/>
                        </a:rPr>
                        <a:t>Points</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Poliba grade</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556333">
                <a:tc>
                  <a:txBody>
                    <a:bodyPr/>
                    <a:lstStyle/>
                    <a:p>
                      <a:pPr algn="l">
                        <a:lnSpc>
                          <a:spcPct val="107000"/>
                        </a:lnSpc>
                        <a:spcAft>
                          <a:spcPts val="0"/>
                        </a:spcAft>
                      </a:pPr>
                      <a:r>
                        <a:rPr lang="it-IT" sz="2000">
                          <a:effectLst/>
                        </a:rPr>
                        <a:t>A = 4.0 </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Excellent</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dirty="0">
                          <a:effectLst/>
                        </a:rPr>
                        <a:t>93-100</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30 – 30 e lode</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556333">
                <a:tc>
                  <a:txBody>
                    <a:bodyPr/>
                    <a:lstStyle/>
                    <a:p>
                      <a:pPr algn="l">
                        <a:lnSpc>
                          <a:spcPct val="107000"/>
                        </a:lnSpc>
                        <a:spcAft>
                          <a:spcPts val="0"/>
                        </a:spcAft>
                      </a:pPr>
                      <a:r>
                        <a:rPr lang="it-IT" sz="2000">
                          <a:effectLst/>
                        </a:rPr>
                        <a:t>B+ = 3.5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Good</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84-92</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27-29</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556333">
                <a:tc>
                  <a:txBody>
                    <a:bodyPr/>
                    <a:lstStyle/>
                    <a:p>
                      <a:pPr algn="l">
                        <a:lnSpc>
                          <a:spcPct val="107000"/>
                        </a:lnSpc>
                        <a:spcAft>
                          <a:spcPts val="0"/>
                        </a:spcAft>
                      </a:pPr>
                      <a:r>
                        <a:rPr lang="it-IT" sz="2000">
                          <a:effectLst/>
                        </a:rPr>
                        <a:t>B = 3.0</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Acceptable</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76-83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24-26</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556333">
                <a:tc>
                  <a:txBody>
                    <a:bodyPr/>
                    <a:lstStyle/>
                    <a:p>
                      <a:pPr algn="l">
                        <a:lnSpc>
                          <a:spcPct val="107000"/>
                        </a:lnSpc>
                        <a:spcAft>
                          <a:spcPts val="0"/>
                        </a:spcAft>
                      </a:pPr>
                      <a:r>
                        <a:rPr lang="it-IT" sz="2000">
                          <a:effectLst/>
                        </a:rPr>
                        <a:t>C+ = 2.5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Marginal Performance</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68-75</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21-23</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556333">
                <a:tc>
                  <a:txBody>
                    <a:bodyPr/>
                    <a:lstStyle/>
                    <a:p>
                      <a:pPr algn="l">
                        <a:lnSpc>
                          <a:spcPct val="107000"/>
                        </a:lnSpc>
                        <a:spcAft>
                          <a:spcPts val="0"/>
                        </a:spcAft>
                      </a:pPr>
                      <a:r>
                        <a:rPr lang="it-IT" sz="2000">
                          <a:effectLst/>
                        </a:rPr>
                        <a:t>C = 2.0</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dirty="0">
                          <a:effectLst/>
                        </a:rPr>
                        <a:t>Minimum Performance</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a:effectLst/>
                        </a:rPr>
                        <a:t>60-67</a:t>
                      </a:r>
                      <a:endParaRPr lang="it-IT"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it-IT" sz="2000" dirty="0">
                          <a:effectLst/>
                        </a:rPr>
                        <a:t>18-20</a:t>
                      </a:r>
                      <a:endPar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0880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552" y="4509645"/>
            <a:ext cx="10807261" cy="2308324"/>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prstClr val="black"/>
                </a:solidFill>
              </a:rPr>
              <a:t>A world leader in derivatives markets, high frequency trading</a:t>
            </a:r>
          </a:p>
          <a:p>
            <a:pPr marL="342900" indent="-342900">
              <a:buFont typeface="Wingdings" panose="05000000000000000000" pitchFamily="2" charset="2"/>
              <a:buChar char="v"/>
            </a:pPr>
            <a:r>
              <a:rPr lang="en-US" sz="2400" dirty="0">
                <a:solidFill>
                  <a:prstClr val="black"/>
                </a:solidFill>
              </a:rPr>
              <a:t>Home to many leading companies, including (but not limited to) insurance, technology, and agri-business</a:t>
            </a:r>
          </a:p>
          <a:p>
            <a:pPr marL="342900" indent="-342900">
              <a:buFont typeface="Wingdings" panose="05000000000000000000" pitchFamily="2" charset="2"/>
              <a:buChar char="v"/>
            </a:pPr>
            <a:r>
              <a:rPr lang="en-US" sz="2400" dirty="0">
                <a:solidFill>
                  <a:prstClr val="black"/>
                </a:solidFill>
              </a:rPr>
              <a:t>Chicago is the birthplace of organized options trading, and modern futures contracts</a:t>
            </a:r>
          </a:p>
          <a:p>
            <a:r>
              <a:rPr lang="en-US" sz="2400" dirty="0">
                <a:solidFill>
                  <a:prstClr val="black"/>
                </a:solidFill>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42290" y="26270"/>
            <a:ext cx="4572000" cy="4572000"/>
          </a:xfrm>
          <a:prstGeom prst="rect">
            <a:avLst/>
          </a:prstGeom>
        </p:spPr>
      </p:pic>
      <p:sp>
        <p:nvSpPr>
          <p:cNvPr id="7" name="Title 1"/>
          <p:cNvSpPr>
            <a:spLocks noGrp="1"/>
          </p:cNvSpPr>
          <p:nvPr>
            <p:ph type="title"/>
          </p:nvPr>
        </p:nvSpPr>
        <p:spPr>
          <a:xfrm>
            <a:off x="1142999" y="6302"/>
            <a:ext cx="6817663" cy="1143000"/>
          </a:xfrm>
        </p:spPr>
        <p:txBody>
          <a:bodyPr>
            <a:normAutofit/>
          </a:bodyPr>
          <a:lstStyle/>
          <a:p>
            <a:pPr algn="ctr"/>
            <a:r>
              <a:rPr lang="en-US" b="1" dirty="0">
                <a:solidFill>
                  <a:schemeClr val="tx1"/>
                </a:solidFill>
              </a:rPr>
              <a:t>               Financial Hub</a:t>
            </a:r>
          </a:p>
        </p:txBody>
      </p:sp>
    </p:spTree>
    <p:extLst>
      <p:ext uri="{BB962C8B-B14F-4D97-AF65-F5344CB8AC3E}">
        <p14:creationId xmlns:p14="http://schemas.microsoft.com/office/powerpoint/2010/main" val="125362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891" y="4960456"/>
            <a:ext cx="11407378" cy="523220"/>
          </a:xfrm>
          <a:prstGeom prst="rect">
            <a:avLst/>
          </a:prstGeom>
          <a:noFill/>
        </p:spPr>
        <p:txBody>
          <a:bodyPr wrap="square" rtlCol="0">
            <a:spAutoFit/>
          </a:bodyPr>
          <a:lstStyle/>
          <a:p>
            <a:pPr marL="457200" indent="-457200">
              <a:buFont typeface="Wingdings" panose="05000000000000000000" pitchFamily="2" charset="2"/>
              <a:buChar char="v"/>
            </a:pPr>
            <a:r>
              <a:rPr lang="en-US" sz="2800" dirty="0">
                <a:solidFill>
                  <a:prstClr val="black"/>
                </a:solidFill>
              </a:rPr>
              <a:t>Tranquil Lake front beaches, miles of bike trails, and beautiful parks           </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6759" y="19421"/>
            <a:ext cx="6907695" cy="4605130"/>
          </a:xfrm>
          <a:prstGeom prst="rect">
            <a:avLst/>
          </a:prstGeom>
        </p:spPr>
      </p:pic>
      <p:sp>
        <p:nvSpPr>
          <p:cNvPr id="9" name="TextBox 8"/>
          <p:cNvSpPr txBox="1"/>
          <p:nvPr/>
        </p:nvSpPr>
        <p:spPr>
          <a:xfrm>
            <a:off x="0" y="725219"/>
            <a:ext cx="10862441" cy="830997"/>
          </a:xfrm>
          <a:prstGeom prst="rect">
            <a:avLst/>
          </a:prstGeom>
          <a:noFill/>
        </p:spPr>
        <p:txBody>
          <a:bodyPr wrap="square" rtlCol="0">
            <a:spAutoFit/>
          </a:bodyPr>
          <a:lstStyle/>
          <a:p>
            <a:r>
              <a:rPr lang="en-US" sz="4800" dirty="0">
                <a:solidFill>
                  <a:prstClr val="white"/>
                </a:solidFill>
              </a:rPr>
              <a:t>                    </a:t>
            </a:r>
            <a:r>
              <a:rPr lang="en-US" sz="4600" b="1" dirty="0">
                <a:solidFill>
                  <a:prstClr val="white"/>
                </a:solidFill>
                <a:latin typeface="Futura Lt BT" panose="020B0402020204020303" pitchFamily="34" charset="0"/>
              </a:rPr>
              <a:t>This is also Chicago </a:t>
            </a:r>
          </a:p>
        </p:txBody>
      </p:sp>
    </p:spTree>
    <p:extLst>
      <p:ext uri="{BB962C8B-B14F-4D97-AF65-F5344CB8AC3E}">
        <p14:creationId xmlns:p14="http://schemas.microsoft.com/office/powerpoint/2010/main" val="165485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4433946"/>
            <a:ext cx="11429998"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dirty="0">
                <a:solidFill>
                  <a:prstClr val="black"/>
                </a:solidFill>
              </a:rPr>
              <a:t>Mid-sized, private, tier 1 research university</a:t>
            </a:r>
          </a:p>
          <a:p>
            <a:pPr marL="342900" indent="-342900">
              <a:buFont typeface="Wingdings" panose="05000000000000000000" pitchFamily="2" charset="2"/>
              <a:buChar char="v"/>
            </a:pPr>
            <a:r>
              <a:rPr lang="en-US" sz="2400" dirty="0">
                <a:solidFill>
                  <a:prstClr val="black"/>
                </a:solidFill>
              </a:rPr>
              <a:t>The main campus is a tribute to the father of modern architecture (Mies van der Rohe, former faculty member) </a:t>
            </a:r>
          </a:p>
          <a:p>
            <a:pPr marL="342900" indent="-342900">
              <a:buFont typeface="Wingdings" panose="05000000000000000000" pitchFamily="2" charset="2"/>
              <a:buChar char="v"/>
            </a:pPr>
            <a:r>
              <a:rPr lang="en-US" sz="2400" dirty="0">
                <a:solidFill>
                  <a:prstClr val="black"/>
                </a:solidFill>
              </a:rPr>
              <a:t> Three train lines run through campus, connecting it to all parts of the city</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87364" y="21992"/>
            <a:ext cx="8004004" cy="3872089"/>
          </a:xfrm>
          <a:prstGeom prst="rect">
            <a:avLst/>
          </a:prstGeom>
        </p:spPr>
      </p:pic>
      <p:sp>
        <p:nvSpPr>
          <p:cNvPr id="2" name="Title 1"/>
          <p:cNvSpPr>
            <a:spLocks noGrp="1"/>
          </p:cNvSpPr>
          <p:nvPr>
            <p:ph type="title"/>
          </p:nvPr>
        </p:nvSpPr>
        <p:spPr>
          <a:xfrm>
            <a:off x="0" y="2910351"/>
            <a:ext cx="10949152" cy="1417320"/>
          </a:xfrm>
        </p:spPr>
        <p:txBody>
          <a:bodyPr>
            <a:normAutofit/>
          </a:bodyPr>
          <a:lstStyle/>
          <a:p>
            <a:r>
              <a:rPr lang="en-US" sz="5100" b="1" dirty="0">
                <a:solidFill>
                  <a:schemeClr val="bg2"/>
                </a:solidFill>
              </a:rPr>
              <a:t>	       </a:t>
            </a:r>
            <a:r>
              <a:rPr lang="en-US" sz="5100" b="1" dirty="0">
                <a:solidFill>
                  <a:schemeClr val="tx1"/>
                </a:solidFill>
              </a:rPr>
              <a:t>This is Illinois Tech</a:t>
            </a:r>
          </a:p>
        </p:txBody>
      </p:sp>
    </p:spTree>
    <p:extLst>
      <p:ext uri="{BB962C8B-B14F-4D97-AF65-F5344CB8AC3E}">
        <p14:creationId xmlns:p14="http://schemas.microsoft.com/office/powerpoint/2010/main" val="289767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5590" y="44696"/>
            <a:ext cx="6059127" cy="4035473"/>
          </a:xfrm>
          <a:prstGeom prst="rect">
            <a:avLst/>
          </a:prstGeom>
        </p:spPr>
      </p:pic>
      <p:sp>
        <p:nvSpPr>
          <p:cNvPr id="4" name="TextBox 3"/>
          <p:cNvSpPr txBox="1"/>
          <p:nvPr/>
        </p:nvSpPr>
        <p:spPr>
          <a:xfrm>
            <a:off x="1" y="4030992"/>
            <a:ext cx="10696406" cy="2215991"/>
          </a:xfrm>
          <a:prstGeom prst="rect">
            <a:avLst/>
          </a:prstGeom>
          <a:noFill/>
        </p:spPr>
        <p:txBody>
          <a:bodyPr wrap="square" rtlCol="0">
            <a:spAutoFit/>
          </a:bodyPr>
          <a:lstStyle/>
          <a:p>
            <a:pPr marL="342900" indent="-342900">
              <a:buFont typeface="Wingdings" panose="05000000000000000000" pitchFamily="2" charset="2"/>
              <a:buChar char="v"/>
            </a:pPr>
            <a:r>
              <a:rPr lang="en-US" sz="2300" dirty="0">
                <a:solidFill>
                  <a:prstClr val="black"/>
                </a:solidFill>
              </a:rPr>
              <a:t>The Business and Law School are right </a:t>
            </a:r>
            <a:r>
              <a:rPr lang="en-US" sz="2300" b="1" u="sng" dirty="0">
                <a:solidFill>
                  <a:prstClr val="black"/>
                </a:solidFill>
              </a:rPr>
              <a:t>downtown</a:t>
            </a:r>
            <a:r>
              <a:rPr lang="en-US" sz="2300" dirty="0">
                <a:solidFill>
                  <a:prstClr val="black"/>
                </a:solidFill>
              </a:rPr>
              <a:t> in their own building less than ½ mile (1 km) from the Financial District and about 3 miles (5 km) from the main campus. </a:t>
            </a:r>
            <a:r>
              <a:rPr lang="en-US" sz="2300" b="1" i="1" dirty="0">
                <a:solidFill>
                  <a:prstClr val="black"/>
                </a:solidFill>
              </a:rPr>
              <a:t>Classes will be held at this location.</a:t>
            </a:r>
          </a:p>
          <a:p>
            <a:pPr marL="342900" indent="-342900">
              <a:buFont typeface="Wingdings" panose="05000000000000000000" pitchFamily="2" charset="2"/>
              <a:buChar char="v"/>
            </a:pPr>
            <a:r>
              <a:rPr lang="en-US" sz="2300" dirty="0">
                <a:solidFill>
                  <a:prstClr val="black"/>
                </a:solidFill>
              </a:rPr>
              <a:t>Classes run from 6:00pm to 8:30pm</a:t>
            </a:r>
          </a:p>
          <a:p>
            <a:pPr marL="342900" indent="-342900">
              <a:buFont typeface="Wingdings" panose="05000000000000000000" pitchFamily="2" charset="2"/>
              <a:buChar char="v"/>
            </a:pPr>
            <a:r>
              <a:rPr lang="en-US" sz="2300" dirty="0">
                <a:solidFill>
                  <a:prstClr val="black"/>
                </a:solidFill>
              </a:rPr>
              <a:t>Leaving the day free for you to pursue internships, business networking, or catching up on study in  the library pictured here.</a:t>
            </a:r>
          </a:p>
        </p:txBody>
      </p:sp>
    </p:spTree>
    <p:extLst>
      <p:ext uri="{BB962C8B-B14F-4D97-AF65-F5344CB8AC3E}">
        <p14:creationId xmlns:p14="http://schemas.microsoft.com/office/powerpoint/2010/main" val="113192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p:nvCxnSpPr>
        <p:spPr>
          <a:xfrm>
            <a:off x="1905000" y="6477000"/>
            <a:ext cx="8305800" cy="0"/>
          </a:xfrm>
          <a:prstGeom prst="line">
            <a:avLst/>
          </a:prstGeom>
          <a:ln w="31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0" y="1079869"/>
            <a:ext cx="11398469" cy="4985980"/>
          </a:xfrm>
          <a:prstGeom prst="rect">
            <a:avLst/>
          </a:prstGeom>
          <a:noFill/>
        </p:spPr>
        <p:txBody>
          <a:bodyPr wrap="square" rtlCol="0">
            <a:spAutoFit/>
          </a:bodyPr>
          <a:lstStyle/>
          <a:p>
            <a:pPr algn="ctr"/>
            <a:r>
              <a:rPr lang="en-US" sz="3600" dirty="0">
                <a:solidFill>
                  <a:prstClr val="black"/>
                </a:solidFill>
                <a:latin typeface="Tw Cen MT" panose="020B0602020104020603" pitchFamily="34" charset="0"/>
              </a:rPr>
              <a:t>Stuart School of Business</a:t>
            </a:r>
          </a:p>
          <a:p>
            <a:pPr algn="ctr">
              <a:spcAft>
                <a:spcPts val="600"/>
              </a:spcAft>
            </a:pPr>
            <a:r>
              <a:rPr lang="en-US" sz="3600" dirty="0">
                <a:solidFill>
                  <a:prstClr val="black"/>
                </a:solidFill>
                <a:latin typeface="Tw Cen MT" panose="020B0602020104020603" pitchFamily="34" charset="0"/>
              </a:rPr>
              <a:t>Armour College of Engineering</a:t>
            </a:r>
          </a:p>
          <a:p>
            <a:pPr algn="ctr">
              <a:spcAft>
                <a:spcPts val="600"/>
              </a:spcAft>
            </a:pPr>
            <a:r>
              <a:rPr lang="en-US" sz="3600" dirty="0">
                <a:solidFill>
                  <a:prstClr val="black"/>
                </a:solidFill>
                <a:latin typeface="Tw Cen MT" panose="020B0602020104020603" pitchFamily="34" charset="0"/>
              </a:rPr>
              <a:t>Chicago-Kent College of Law</a:t>
            </a:r>
          </a:p>
          <a:p>
            <a:pPr algn="ctr">
              <a:spcAft>
                <a:spcPts val="600"/>
              </a:spcAft>
            </a:pPr>
            <a:r>
              <a:rPr lang="en-US" sz="3600" dirty="0">
                <a:solidFill>
                  <a:prstClr val="black"/>
                </a:solidFill>
                <a:latin typeface="Tw Cen MT" panose="020B0602020104020603" pitchFamily="34" charset="0"/>
              </a:rPr>
              <a:t>College of Science </a:t>
            </a:r>
          </a:p>
          <a:p>
            <a:pPr algn="ctr">
              <a:spcAft>
                <a:spcPts val="600"/>
              </a:spcAft>
            </a:pPr>
            <a:r>
              <a:rPr lang="en-US" sz="3600" dirty="0">
                <a:solidFill>
                  <a:prstClr val="black"/>
                </a:solidFill>
                <a:latin typeface="Tw Cen MT" panose="020B0602020104020603" pitchFamily="34" charset="0"/>
              </a:rPr>
              <a:t>College of Architecture</a:t>
            </a:r>
          </a:p>
          <a:p>
            <a:pPr algn="ctr">
              <a:spcAft>
                <a:spcPts val="600"/>
              </a:spcAft>
            </a:pPr>
            <a:r>
              <a:rPr lang="en-US" sz="3600" dirty="0">
                <a:solidFill>
                  <a:prstClr val="black"/>
                </a:solidFill>
                <a:latin typeface="Tw Cen MT" panose="020B0602020104020603" pitchFamily="34" charset="0"/>
              </a:rPr>
              <a:t>Institute of Design</a:t>
            </a:r>
          </a:p>
          <a:p>
            <a:pPr algn="ctr">
              <a:spcAft>
                <a:spcPts val="600"/>
              </a:spcAft>
            </a:pPr>
            <a:r>
              <a:rPr lang="en-US" sz="3600" dirty="0">
                <a:solidFill>
                  <a:prstClr val="black"/>
                </a:solidFill>
                <a:latin typeface="Tw Cen MT" panose="020B0602020104020603" pitchFamily="34" charset="0"/>
              </a:rPr>
              <a:t>Lewis College of Human Sciences</a:t>
            </a:r>
          </a:p>
          <a:p>
            <a:pPr algn="ctr">
              <a:spcAft>
                <a:spcPts val="600"/>
              </a:spcAft>
            </a:pPr>
            <a:r>
              <a:rPr lang="en-US" sz="3600" dirty="0">
                <a:solidFill>
                  <a:prstClr val="black"/>
                </a:solidFill>
                <a:latin typeface="Tw Cen MT" panose="020B0602020104020603" pitchFamily="34" charset="0"/>
              </a:rPr>
              <a:t>School of Applied Technology</a:t>
            </a:r>
          </a:p>
        </p:txBody>
      </p:sp>
      <p:sp>
        <p:nvSpPr>
          <p:cNvPr id="14" name="Title 1"/>
          <p:cNvSpPr>
            <a:spLocks noGrp="1"/>
          </p:cNvSpPr>
          <p:nvPr>
            <p:ph type="title"/>
          </p:nvPr>
        </p:nvSpPr>
        <p:spPr>
          <a:xfrm>
            <a:off x="-2" y="45719"/>
            <a:ext cx="11012214" cy="1143000"/>
          </a:xfrm>
        </p:spPr>
        <p:txBody>
          <a:bodyPr>
            <a:normAutofit/>
          </a:bodyPr>
          <a:lstStyle/>
          <a:p>
            <a:r>
              <a:rPr lang="en-US" b="1" dirty="0"/>
              <a:t> Academic Departments @ Illinois Tech </a:t>
            </a:r>
          </a:p>
        </p:txBody>
      </p:sp>
    </p:spTree>
    <p:extLst>
      <p:ext uri="{BB962C8B-B14F-4D97-AF65-F5344CB8AC3E}">
        <p14:creationId xmlns:p14="http://schemas.microsoft.com/office/powerpoint/2010/main" val="83806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latin typeface="Futura Lt BT" panose="020B0402020204020303"/>
              </a:rPr>
              <a:t>The EMS. program integrates law, science and business to answer the increasing demand for management professionals capable of leading in this sector by collaborating with scientists and engineers to find environmentally-conscious business solutions. </a:t>
            </a:r>
          </a:p>
          <a:p>
            <a:pPr marL="36576" indent="0">
              <a:buNone/>
            </a:pPr>
            <a:r>
              <a:rPr lang="en-US" dirty="0">
                <a:latin typeface="Futura Lt BT" panose="020B0402020204020303"/>
              </a:rPr>
              <a:t> </a:t>
            </a:r>
          </a:p>
          <a:p>
            <a:r>
              <a:rPr lang="en-US" dirty="0">
                <a:latin typeface="Futura Lt BT" panose="020B0402020204020303"/>
              </a:rPr>
              <a:t>Graduates work in environmental sustainability and compliance management as consultants, analysts, entrepreneurs, and professionals who can successfully make the business case for sustainability. </a:t>
            </a:r>
          </a:p>
          <a:p>
            <a:pPr marL="36576" indent="0">
              <a:buNone/>
            </a:pPr>
            <a:r>
              <a:rPr lang="en-US" dirty="0">
                <a:latin typeface="Futura Lt BT" panose="020B0402020204020303"/>
              </a:rPr>
              <a:t> </a:t>
            </a:r>
          </a:p>
          <a:p>
            <a:r>
              <a:rPr lang="en-US" dirty="0">
                <a:latin typeface="Futura Lt BT" panose="020B0402020204020303"/>
              </a:rPr>
              <a:t>The EMS program is a </a:t>
            </a:r>
            <a:r>
              <a:rPr lang="en-US" b="1" dirty="0">
                <a:latin typeface="Futura Lt BT" panose="020B0402020204020303"/>
              </a:rPr>
              <a:t>STEM designated program</a:t>
            </a:r>
            <a:r>
              <a:rPr lang="en-US" dirty="0">
                <a:latin typeface="Futura Lt BT" panose="020B0402020204020303"/>
              </a:rPr>
              <a:t>  </a:t>
            </a:r>
          </a:p>
          <a:p>
            <a:endParaRPr lang="en-US" dirty="0"/>
          </a:p>
        </p:txBody>
      </p:sp>
      <p:sp>
        <p:nvSpPr>
          <p:cNvPr id="3" name="Title 2"/>
          <p:cNvSpPr>
            <a:spLocks noGrp="1"/>
          </p:cNvSpPr>
          <p:nvPr>
            <p:ph type="title"/>
          </p:nvPr>
        </p:nvSpPr>
        <p:spPr>
          <a:xfrm>
            <a:off x="609600" y="274638"/>
            <a:ext cx="10564906" cy="1143000"/>
          </a:xfrm>
        </p:spPr>
        <p:txBody>
          <a:bodyPr>
            <a:normAutofit fontScale="90000"/>
          </a:bodyPr>
          <a:lstStyle/>
          <a:p>
            <a:pPr algn="ctr"/>
            <a:r>
              <a:rPr lang="en-US" sz="3600" b="1" dirty="0">
                <a:latin typeface="Futura Lt BT" panose="020B0402020204020303"/>
              </a:rPr>
              <a:t>M.S. in Environmental Management &amp; Sustainability Program</a:t>
            </a:r>
          </a:p>
        </p:txBody>
      </p:sp>
    </p:spTree>
    <p:extLst>
      <p:ext uri="{BB962C8B-B14F-4D97-AF65-F5344CB8AC3E}">
        <p14:creationId xmlns:p14="http://schemas.microsoft.com/office/powerpoint/2010/main" val="31212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0629" y="1341438"/>
            <a:ext cx="11506199" cy="4776333"/>
          </a:xfrm>
        </p:spPr>
        <p:txBody>
          <a:bodyPr>
            <a:normAutofit fontScale="32500" lnSpcReduction="20000"/>
          </a:bodyPr>
          <a:lstStyle/>
          <a:p>
            <a:r>
              <a:rPr lang="en-US" sz="6200" dirty="0">
                <a:latin typeface="Futura Lt BT" panose="020B0402020204020303"/>
              </a:rPr>
              <a:t>The M.S. in Finance program builds on a solid foundation in financial mathematics, statistics, and modeling to prepare students for specialized careers in the financial services industry.</a:t>
            </a:r>
          </a:p>
          <a:p>
            <a:endParaRPr lang="en-US" sz="6200" dirty="0">
              <a:latin typeface="Futura Lt BT" panose="020B0402020204020303"/>
            </a:endParaRPr>
          </a:p>
          <a:p>
            <a:r>
              <a:rPr lang="en-US" sz="6200" dirty="0">
                <a:latin typeface="Futura Lt BT" panose="020B0402020204020303"/>
              </a:rPr>
              <a:t>Students benefit from Chicago’s status as a leading financial center. </a:t>
            </a:r>
          </a:p>
          <a:p>
            <a:endParaRPr lang="en-US" sz="6200" dirty="0">
              <a:latin typeface="Futura Lt BT" panose="020B0402020204020303"/>
            </a:endParaRPr>
          </a:p>
          <a:p>
            <a:r>
              <a:rPr lang="en-US" sz="6200" dirty="0">
                <a:latin typeface="Futura Lt BT" panose="020B0402020204020303"/>
              </a:rPr>
              <a:t>Courses are taught by industry experts who bring their career knowledge and understanding of today’s marketplace directly to the classroom. </a:t>
            </a:r>
          </a:p>
          <a:p>
            <a:endParaRPr lang="en-US" sz="6200" dirty="0">
              <a:latin typeface="Futura Lt BT" panose="020B0402020204020303"/>
            </a:endParaRPr>
          </a:p>
          <a:p>
            <a:r>
              <a:rPr lang="en-US" sz="6200" dirty="0">
                <a:latin typeface="Futura Lt BT" panose="020B0402020204020303"/>
              </a:rPr>
              <a:t>Partnerships with alumni and other professionals in the industry give students numerous opportunities to work on real-world projects and gain valuable professional experience. </a:t>
            </a:r>
          </a:p>
          <a:p>
            <a:pPr marL="342900" indent="-342900">
              <a:buFont typeface="Arial" panose="020B0604020202020204" pitchFamily="34" charset="0"/>
              <a:buChar char="•"/>
            </a:pPr>
            <a:endParaRPr lang="en-US" sz="6200" b="1" dirty="0">
              <a:latin typeface="Futura Lt BT" panose="020B0402020204020303"/>
            </a:endParaRPr>
          </a:p>
          <a:p>
            <a:pPr marL="342900" indent="-342900">
              <a:buFont typeface="Arial" panose="020B0604020202020204" pitchFamily="34" charset="0"/>
              <a:buChar char="•"/>
            </a:pPr>
            <a:r>
              <a:rPr lang="en-US" sz="6200" b="1" dirty="0">
                <a:latin typeface="Futura Lt BT" panose="020B0402020204020303"/>
              </a:rPr>
              <a:t>Ranked 5</a:t>
            </a:r>
            <a:r>
              <a:rPr lang="en-US" sz="6200" b="1" baseline="30000" dirty="0">
                <a:latin typeface="Futura Lt BT" panose="020B0402020204020303"/>
              </a:rPr>
              <a:t>th</a:t>
            </a:r>
            <a:r>
              <a:rPr lang="en-US" sz="6200" b="1" dirty="0">
                <a:latin typeface="Futura Lt BT" panose="020B0402020204020303"/>
              </a:rPr>
              <a:t> </a:t>
            </a:r>
            <a:r>
              <a:rPr lang="en-US" sz="6200" dirty="0">
                <a:latin typeface="Futura Lt BT" panose="020B0402020204020303"/>
              </a:rPr>
              <a:t>in the U.S. and </a:t>
            </a:r>
            <a:r>
              <a:rPr lang="en-US" sz="6200" b="1" dirty="0">
                <a:latin typeface="Futura Lt BT" panose="020B0402020204020303"/>
              </a:rPr>
              <a:t>42</a:t>
            </a:r>
            <a:r>
              <a:rPr lang="en-US" sz="6200" b="1" baseline="30000" dirty="0">
                <a:latin typeface="Futura Lt BT" panose="020B0402020204020303"/>
              </a:rPr>
              <a:t>nd</a:t>
            </a:r>
            <a:r>
              <a:rPr lang="en-US" sz="6200" b="1" dirty="0">
                <a:latin typeface="Futura Lt BT" panose="020B0402020204020303"/>
              </a:rPr>
              <a:t> globally </a:t>
            </a:r>
            <a:r>
              <a:rPr lang="en-US" sz="6200" dirty="0">
                <a:latin typeface="Futura Lt BT" panose="020B0402020204020303"/>
              </a:rPr>
              <a:t>by </a:t>
            </a:r>
            <a:r>
              <a:rPr lang="en-US" sz="6200" i="1" dirty="0">
                <a:latin typeface="Futura Lt BT" panose="020B0402020204020303"/>
              </a:rPr>
              <a:t>Financial Times</a:t>
            </a:r>
            <a:r>
              <a:rPr lang="en-US" sz="6200" dirty="0">
                <a:latin typeface="Futura Lt BT" panose="020B0402020204020303"/>
              </a:rPr>
              <a:t> (2018)</a:t>
            </a:r>
          </a:p>
          <a:p>
            <a:pPr marL="342900" indent="-342900">
              <a:buFont typeface="Arial" panose="020B0604020202020204" pitchFamily="34" charset="0"/>
              <a:buChar char="•"/>
            </a:pPr>
            <a:endParaRPr lang="en-US" sz="6200" b="1" dirty="0">
              <a:latin typeface="Futura Lt BT" panose="020B0402020204020303"/>
            </a:endParaRPr>
          </a:p>
          <a:p>
            <a:pPr marL="342900" indent="-342900">
              <a:buFont typeface="Arial" panose="020B0604020202020204" pitchFamily="34" charset="0"/>
              <a:buChar char="•"/>
            </a:pPr>
            <a:r>
              <a:rPr lang="en-US" sz="6200" b="1" dirty="0">
                <a:latin typeface="Futura Lt BT" panose="020B0402020204020303"/>
              </a:rPr>
              <a:t>Ranked 22</a:t>
            </a:r>
            <a:r>
              <a:rPr lang="en-US" sz="6200" b="1" baseline="30000" dirty="0">
                <a:latin typeface="Futura Lt BT" panose="020B0402020204020303"/>
              </a:rPr>
              <a:t>nd</a:t>
            </a:r>
            <a:r>
              <a:rPr lang="en-US" sz="6200" b="1" dirty="0">
                <a:latin typeface="Futura Lt BT" panose="020B0402020204020303"/>
              </a:rPr>
              <a:t> </a:t>
            </a:r>
            <a:r>
              <a:rPr lang="en-US" sz="6200" dirty="0">
                <a:latin typeface="Futura Lt BT" panose="020B0402020204020303"/>
              </a:rPr>
              <a:t>in the U.S. in Finance programs by</a:t>
            </a:r>
            <a:r>
              <a:rPr lang="en-US" sz="6200" i="1" dirty="0">
                <a:latin typeface="Futura Lt BT" panose="020B0402020204020303"/>
              </a:rPr>
              <a:t> TFE Times </a:t>
            </a:r>
            <a:r>
              <a:rPr lang="en-US" sz="6200" dirty="0">
                <a:latin typeface="Futura Lt BT" panose="020B0402020204020303"/>
              </a:rPr>
              <a:t>(2018) </a:t>
            </a:r>
          </a:p>
          <a:p>
            <a:endParaRPr lang="en-US" sz="2000" dirty="0">
              <a:latin typeface="Tw Cen MT" pitchFamily="34" charset="0"/>
            </a:endParaRPr>
          </a:p>
          <a:p>
            <a:endParaRPr lang="en-US" dirty="0"/>
          </a:p>
        </p:txBody>
      </p:sp>
      <p:sp>
        <p:nvSpPr>
          <p:cNvPr id="3" name="Title 2"/>
          <p:cNvSpPr>
            <a:spLocks noGrp="1"/>
          </p:cNvSpPr>
          <p:nvPr>
            <p:ph type="title"/>
          </p:nvPr>
        </p:nvSpPr>
        <p:spPr>
          <a:xfrm>
            <a:off x="130630" y="198438"/>
            <a:ext cx="10765970" cy="792162"/>
          </a:xfrm>
        </p:spPr>
        <p:txBody>
          <a:bodyPr>
            <a:normAutofit/>
          </a:bodyPr>
          <a:lstStyle/>
          <a:p>
            <a:pPr algn="ctr"/>
            <a:r>
              <a:rPr lang="en-US" sz="4000" b="1" dirty="0"/>
              <a:t>         M.S. in Finance Program</a:t>
            </a:r>
          </a:p>
        </p:txBody>
      </p:sp>
    </p:spTree>
    <p:extLst>
      <p:ext uri="{BB962C8B-B14F-4D97-AF65-F5344CB8AC3E}">
        <p14:creationId xmlns:p14="http://schemas.microsoft.com/office/powerpoint/2010/main" val="17780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Return on investment of the recruiting process presentation">
  <a:themeElements>
    <a:clrScheme name="Custom 2">
      <a:dk1>
        <a:sysClr val="windowText" lastClr="000000"/>
      </a:dk1>
      <a:lt1>
        <a:sysClr val="window" lastClr="FFFFFF"/>
      </a:lt1>
      <a:dk2>
        <a:srgbClr val="000000"/>
      </a:dk2>
      <a:lt2>
        <a:srgbClr val="F8F8F8"/>
      </a:lt2>
      <a:accent1>
        <a:srgbClr val="FFFF00"/>
      </a:accent1>
      <a:accent2>
        <a:srgbClr val="FF0000"/>
      </a:accent2>
      <a:accent3>
        <a:srgbClr val="969696"/>
      </a:accent3>
      <a:accent4>
        <a:srgbClr val="808080"/>
      </a:accent4>
      <a:accent5>
        <a:srgbClr val="5F5F5F"/>
      </a:accent5>
      <a:accent6>
        <a:srgbClr val="4D4D4D"/>
      </a:accent6>
      <a:hlink>
        <a:srgbClr val="5F5F5F"/>
      </a:hlink>
      <a:folHlink>
        <a:srgbClr val="919191"/>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extLst>
    <a:ext uri="{05A4C25C-085E-4340-85A3-A5531E510DB2}">
      <thm15:themeFamily xmlns:thm15="http://schemas.microsoft.com/office/thememl/2012/main" name="Return on investment of the recruiting process presentation" id="{D12A29A8-7F1C-4FA6-AA15-4EA8221E45B5}" vid="{E876C2F9-FA89-45B4-A16A-1449D5D52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2FDB680F6277FA47A4D75E9E463DF20C" ma:contentTypeVersion="2" ma:contentTypeDescription="Creare un nuovo documento." ma:contentTypeScope="" ma:versionID="fc2778b47613830a445401b8844a4610">
  <xsd:schema xmlns:xsd="http://www.w3.org/2001/XMLSchema" xmlns:xs="http://www.w3.org/2001/XMLSchema" xmlns:p="http://schemas.microsoft.com/office/2006/metadata/properties" xmlns:ns2="f305701e-f742-4fbb-9e90-2d08e2d51f6d" targetNamespace="http://schemas.microsoft.com/office/2006/metadata/properties" ma:root="true" ma:fieldsID="3747733f035e3f76c972c42cf810b72c" ns2:_="">
    <xsd:import namespace="f305701e-f742-4fbb-9e90-2d08e2d51f6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5701e-f742-4fbb-9e90-2d08e2d51f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DD134-BABC-486C-833A-483E208B6A9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6374970-5F3C-4D87-9B37-430312F817AF}">
  <ds:schemaRefs>
    <ds:schemaRef ds:uri="http://schemas.microsoft.com/sharepoint/v3/contenttype/forms"/>
  </ds:schemaRefs>
</ds:datastoreItem>
</file>

<file path=customXml/itemProps3.xml><?xml version="1.0" encoding="utf-8"?>
<ds:datastoreItem xmlns:ds="http://schemas.openxmlformats.org/officeDocument/2006/customXml" ds:itemID="{68E9DE78-2E50-419B-80AE-959437236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5701e-f742-4fbb-9e90-2d08e2d51f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TotalTime>
  <Words>951</Words>
  <Application>Microsoft Office PowerPoint</Application>
  <PresentationFormat>Widescreen</PresentationFormat>
  <Paragraphs>203</Paragraphs>
  <Slides>20</Slides>
  <Notes>12</Notes>
  <HiddenSlides>0</HiddenSlides>
  <MMClips>0</MMClips>
  <ScaleCrop>false</ScaleCrop>
  <HeadingPairs>
    <vt:vector size="6" baseType="variant">
      <vt:variant>
        <vt:lpstr>Caratteri utilizzati</vt:lpstr>
      </vt:variant>
      <vt:variant>
        <vt:i4>8</vt:i4>
      </vt:variant>
      <vt:variant>
        <vt:lpstr>Tema</vt:lpstr>
      </vt:variant>
      <vt:variant>
        <vt:i4>6</vt:i4>
      </vt:variant>
      <vt:variant>
        <vt:lpstr>Titoli diapositive</vt:lpstr>
      </vt:variant>
      <vt:variant>
        <vt:i4>20</vt:i4>
      </vt:variant>
    </vt:vector>
  </HeadingPairs>
  <TitlesOfParts>
    <vt:vector size="34" baseType="lpstr">
      <vt:lpstr>ＭＳ Ｐゴシック</vt:lpstr>
      <vt:lpstr>Arial</vt:lpstr>
      <vt:lpstr>Calibri</vt:lpstr>
      <vt:lpstr>Futura Lt BT</vt:lpstr>
      <vt:lpstr>Times New Roman</vt:lpstr>
      <vt:lpstr>Tw Cen MT</vt:lpstr>
      <vt:lpstr>Wingdings</vt:lpstr>
      <vt:lpstr>ヒラギノ角ゴ Pro W3</vt:lpstr>
      <vt:lpstr>Return on investment of the recruiting process presentation</vt:lpstr>
      <vt:lpstr>Office Theme</vt:lpstr>
      <vt:lpstr>1_Office Theme</vt:lpstr>
      <vt:lpstr>2_Office Theme</vt:lpstr>
      <vt:lpstr>3_Office Theme</vt:lpstr>
      <vt:lpstr>4_Office Theme</vt:lpstr>
      <vt:lpstr>Presentazione standard di PowerPoint</vt:lpstr>
      <vt:lpstr>                        This is Chicago</vt:lpstr>
      <vt:lpstr>               Financial Hub</vt:lpstr>
      <vt:lpstr>Presentazione standard di PowerPoint</vt:lpstr>
      <vt:lpstr>        This is Illinois Tech</vt:lpstr>
      <vt:lpstr>Presentazione standard di PowerPoint</vt:lpstr>
      <vt:lpstr> Academic Departments @ Illinois Tech </vt:lpstr>
      <vt:lpstr>M.S. in Environmental Management &amp; Sustainability Program</vt:lpstr>
      <vt:lpstr>         M.S. in Finance Program</vt:lpstr>
      <vt:lpstr>Presentazione standard di PowerPoint</vt:lpstr>
      <vt:lpstr>Admission Standards for Dual Degree Programs</vt:lpstr>
      <vt:lpstr>Admission Standards for Dual Degree Programs</vt:lpstr>
      <vt:lpstr>Application Deadlines and Contacts</vt:lpstr>
      <vt:lpstr>DUAL DEGREE PLANS OF STUDY AT IIT STUART SCHOOL OF BUSINESS</vt:lpstr>
      <vt:lpstr>  Dual Degree Plans of Study</vt:lpstr>
      <vt:lpstr>Dual Degree Plan of Study: Management Engineering &amp;  Environmental Management</vt:lpstr>
      <vt:lpstr>Dual Degree Plan of Study: Management Engineering &amp; Environmental Management</vt:lpstr>
      <vt:lpstr>Dual Degree Plan of Study: Management Engineering &amp; Finance</vt:lpstr>
      <vt:lpstr>Dual Degree Plan of Study: Management Engineering &amp; Finance</vt:lpstr>
      <vt:lpstr>Transcript of records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Offerta Double Degree Corso di Laurea Magistrale in Ingegneria Gestionle</dc:title>
  <dc:creator>giannoccaro</dc:creator>
  <cp:lastModifiedBy>Ilaria Giannoccaro</cp:lastModifiedBy>
  <cp:revision>57</cp:revision>
  <cp:lastPrinted>2020-03-03T21:11:21Z</cp:lastPrinted>
  <dcterms:created xsi:type="dcterms:W3CDTF">2019-10-08T20:21:15Z</dcterms:created>
  <dcterms:modified xsi:type="dcterms:W3CDTF">2020-09-09T14:25:57Z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0x0101002FDB680F6277FA47A4D75E9E463DF20C</vt:lpwstr>
  </property>
</Properties>
</file>